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6" r:id="rId4"/>
    <p:sldId id="279" r:id="rId5"/>
    <p:sldId id="278" r:id="rId6"/>
    <p:sldId id="280" r:id="rId7"/>
    <p:sldId id="268" r:id="rId8"/>
    <p:sldId id="267" r:id="rId9"/>
    <p:sldId id="258" r:id="rId10"/>
    <p:sldId id="263" r:id="rId11"/>
    <p:sldId id="273" r:id="rId12"/>
    <p:sldId id="262" r:id="rId13"/>
    <p:sldId id="275" r:id="rId14"/>
    <p:sldId id="274" r:id="rId15"/>
    <p:sldId id="277" r:id="rId16"/>
    <p:sldId id="286" r:id="rId17"/>
    <p:sldId id="288" r:id="rId18"/>
    <p:sldId id="269" r:id="rId19"/>
    <p:sldId id="291" r:id="rId20"/>
    <p:sldId id="292" r:id="rId21"/>
    <p:sldId id="295" r:id="rId22"/>
    <p:sldId id="293" r:id="rId23"/>
    <p:sldId id="294" r:id="rId24"/>
    <p:sldId id="271" r:id="rId25"/>
    <p:sldId id="270" r:id="rId26"/>
    <p:sldId id="260" r:id="rId27"/>
    <p:sldId id="297" r:id="rId28"/>
    <p:sldId id="296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DB"/>
    <a:srgbClr val="FBD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7"/>
    <p:restoredTop sz="94595"/>
  </p:normalViewPr>
  <p:slideViewPr>
    <p:cSldViewPr snapToGrid="0" snapToObjects="1">
      <p:cViewPr varScale="1">
        <p:scale>
          <a:sx n="141" d="100"/>
          <a:sy n="141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4781A-3236-EA49-B845-DA39A212594F}" type="datetimeFigureOut">
              <a:rPr lang="en-US" smtClean="0"/>
              <a:t>5/3/25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07E2C-B441-1A40-8C55-908785F31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www.cancer.org</a:t>
            </a:r>
            <a:r>
              <a:rPr lang="en-US" dirty="0"/>
              <a:t>/cancer/understanding-cancer/history-of-</a:t>
            </a:r>
            <a:r>
              <a:rPr lang="en-US" dirty="0" err="1"/>
              <a:t>cancer.html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jamanetwork.com</a:t>
            </a:r>
            <a:r>
              <a:rPr lang="en-US" dirty="0"/>
              <a:t>/journals/</a:t>
            </a:r>
            <a:r>
              <a:rPr lang="en-US" dirty="0" err="1"/>
              <a:t>jama</a:t>
            </a:r>
            <a:r>
              <a:rPr lang="en-US" dirty="0"/>
              <a:t>/article-abstract/655915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E5D4-2299-9F48-B1E9-E6F20789F5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29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07E2C-B441-1A40-8C55-908785F316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5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18F2-BE13-0F45-AECA-AFB3B0242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18D80-029E-3D41-8282-67B08766A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47B7C-FCF5-AF49-815D-D1045DC7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8B54-54F4-D443-9624-2C6B621BA40B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1C9AA-FA67-5944-AE97-E59390B6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AA501-C201-144E-8EB8-D799A1BB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1F94-F5FD-8846-B8A3-C0363CD3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4F9F-8940-3A4E-9E81-9C02E9A4D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5C05A-09C1-B74A-BBBA-7A440EF51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AB0E6-629A-0B4D-9AE9-60CBD89A0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8B54-54F4-D443-9624-2C6B621BA40B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2B9A4-7D49-DB4F-B7AC-68C393DC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BB76-68D3-3E47-9BAB-E7717BD4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1F94-F5FD-8846-B8A3-C0363CD3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7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869373-C087-4E48-995C-811857643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87F6B-72A3-7140-9798-BCAC3BE9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8B577-6E7D-CB4C-BEB3-9534F581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8B54-54F4-D443-9624-2C6B621BA40B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8EDA2-921F-F84F-AAE6-B1470FDB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3CC47-DB58-7548-8387-06D4B68E7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1F94-F5FD-8846-B8A3-C0363CD3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CF957-C19B-944A-A5A4-70AE5579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58D38-29AB-F64F-8E6F-B325FCD31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0A650-E302-2843-918C-A4716E6C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8B54-54F4-D443-9624-2C6B621BA40B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3FCD2-2EE2-4C44-9F15-44F3A7A4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FBDD6-1868-5941-8DA6-DE32C84E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1F94-F5FD-8846-B8A3-C0363CD3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770E2-2D1E-5142-9F5F-4E017AD7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EB569-04CF-EB42-B827-516C5ACDE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E34C7-C924-FE4E-9E9B-3F7DD44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8B54-54F4-D443-9624-2C6B621BA40B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EE2D7-4A12-4741-BEF8-301C297C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F455D-CF9A-A645-8D3E-1F12C90C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1F94-F5FD-8846-B8A3-C0363CD3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6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D27E0-D572-A842-AEEB-DED0AFE2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C709D-50E5-F141-A09E-1E5F91B82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4BAA3-124B-F746-919C-75415656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D712B-66B6-F44A-B0B5-BF874CB7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8B54-54F4-D443-9624-2C6B621BA40B}" type="datetimeFigureOut">
              <a:rPr lang="en-US" smtClean="0"/>
              <a:t>5/3/25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21E6B-2A01-DA48-977C-3A216015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0D044-B4B2-4641-97C8-7D34D90D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1F94-F5FD-8846-B8A3-C0363CD3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7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68520-A2B9-1746-A821-A636A85FF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EB9B0-8531-2B4D-84B5-19202B976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32EB7-94BE-9D4D-8D43-6558F53A1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07822-737E-B346-ACC5-88E20AF52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A071A-1271-9C4B-8641-A1D1B64AF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D8644D-6D66-6147-B229-56B0B688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8B54-54F4-D443-9624-2C6B621BA40B}" type="datetimeFigureOut">
              <a:rPr lang="en-US" smtClean="0"/>
              <a:t>5/3/25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53316-A3E8-C24C-BB40-59778D16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07639-E97E-8941-B660-9D5E3E69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1F94-F5FD-8846-B8A3-C0363CD3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7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7979C-9F06-DD4A-885B-5E3D3BDD4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A46DB-C0A7-A649-A596-D9D1C122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8B54-54F4-D443-9624-2C6B621BA40B}" type="datetimeFigureOut">
              <a:rPr lang="en-US" smtClean="0"/>
              <a:t>5/3/25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7B392-2313-A845-8F43-B69D7F1C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82669-FFB0-4444-AA8F-CCB5ED74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1F94-F5FD-8846-B8A3-C0363CD3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5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AAB38-713A-1541-B4B1-108A7611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8B54-54F4-D443-9624-2C6B621BA40B}" type="datetimeFigureOut">
              <a:rPr lang="en-US" smtClean="0"/>
              <a:t>5/3/25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6657D-76A3-4A46-9960-3E421A9B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CA5CE-2FEA-E444-A563-30D20E90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1F94-F5FD-8846-B8A3-C0363CD3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5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65FA3-03CD-7140-9D77-4A6114F0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2DAC3-AD8D-1E49-9CB7-8941E505A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5FC99-D72E-7C46-87CC-89EFF4B90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3FAD0-22AC-CE4E-AAB8-1EEED9FD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8B54-54F4-D443-9624-2C6B621BA40B}" type="datetimeFigureOut">
              <a:rPr lang="en-US" smtClean="0"/>
              <a:t>5/3/25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30002-5B32-9740-BEAB-8B3542B3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43563-44E8-3D44-A6E9-EE20C250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1F94-F5FD-8846-B8A3-C0363CD3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7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41F-B878-7E48-B6D6-492117339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AB219-16F7-A941-B90D-62E78AA80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3E965-7958-3B48-B1BE-A10A88E51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667FE-AA9F-CD40-A4D9-9DF0A18F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58B54-54F4-D443-9624-2C6B621BA40B}" type="datetimeFigureOut">
              <a:rPr lang="en-US" smtClean="0"/>
              <a:t>5/3/25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23B24-0FC4-864F-822A-E67DA58E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74881-90E4-D94C-B682-EF69CFCC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1F94-F5FD-8846-B8A3-C0363CD3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6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4B2E4F-AEF1-0B4C-9EB1-30BD0AC0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C2A6F-AD58-D847-89A5-C44D4FA26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9C8E9-9ED0-2148-9508-9CF7BB118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8B54-54F4-D443-9624-2C6B621BA40B}" type="datetimeFigureOut">
              <a:rPr lang="en-US" smtClean="0"/>
              <a:t>5/3/25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38169-1FB2-944D-A159-D55B5F5AE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78E11-3016-0047-8538-1BC0B478C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D1F94-F5FD-8846-B8A3-C0363CD34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msremspatientsafet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ugs.com/image/xeloda-images.html" TargetMode="External"/><Relationship Id="rId3" Type="http://schemas.openxmlformats.org/officeDocument/2006/relationships/hyperlink" Target="https://www.cancer.gov/news-events/cancer-currents-blog/2020/avapritinib-gist-pdgfra-alteration-fda-approval" TargetMode="External"/><Relationship Id="rId7" Type="http://schemas.openxmlformats.org/officeDocument/2006/relationships/hyperlink" Target="https://www.nature.com/articles/s41392-022-01168-8" TargetMode="External"/><Relationship Id="rId12" Type="http://schemas.openxmlformats.org/officeDocument/2006/relationships/hyperlink" Target="https://nap.nationalacademies.org/read/25956/chapter/5" TargetMode="External"/><Relationship Id="rId2" Type="http://schemas.openxmlformats.org/officeDocument/2006/relationships/hyperlink" Target="https://www.myamericannurse.com/cne-oral-chemotherap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articles/s41392-024-01899-w" TargetMode="External"/><Relationship Id="rId11" Type="http://schemas.openxmlformats.org/officeDocument/2006/relationships/hyperlink" Target="https://pubmed.ncbi.nlm.nih.gov/40252783/" TargetMode="External"/><Relationship Id="rId5" Type="http://schemas.openxmlformats.org/officeDocument/2006/relationships/hyperlink" Target="https://www.nature.com/articles/s41573-021-00252-y" TargetMode="External"/><Relationship Id="rId10" Type="http://schemas.openxmlformats.org/officeDocument/2006/relationships/hyperlink" Target="https://www.sciencedirect.com/science/article/pii/S0092867423002167?s=08" TargetMode="External"/><Relationship Id="rId4" Type="http://schemas.openxmlformats.org/officeDocument/2006/relationships/hyperlink" Target="https://pubmed.ncbi.nlm.nih.gov/34354255/" TargetMode="External"/><Relationship Id="rId9" Type="http://schemas.openxmlformats.org/officeDocument/2006/relationships/hyperlink" Target="https://www.cellsignal.com/learn-and-support/protein-kinases/human-protein-kinases-over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1B15-B331-EA48-B3CC-AA86D0052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Oral Anticancer 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5F995-2FD7-FC45-B5DE-6F5FDF0EA9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Oncology Nursing Symposium</a:t>
            </a:r>
          </a:p>
          <a:p>
            <a:r>
              <a:rPr lang="en-US" dirty="0"/>
              <a:t>Saturday, May 3</a:t>
            </a:r>
            <a:r>
              <a:rPr lang="en-US" baseline="30000" dirty="0"/>
              <a:t>rd</a:t>
            </a:r>
            <a:r>
              <a:rPr lang="en-US" dirty="0"/>
              <a:t> 2025</a:t>
            </a:r>
          </a:p>
          <a:p>
            <a:r>
              <a:rPr lang="en-US" dirty="0"/>
              <a:t>Miheer Pujara MD</a:t>
            </a:r>
          </a:p>
        </p:txBody>
      </p:sp>
    </p:spTree>
    <p:extLst>
      <p:ext uri="{BB962C8B-B14F-4D97-AF65-F5344CB8AC3E}">
        <p14:creationId xmlns:p14="http://schemas.microsoft.com/office/powerpoint/2010/main" val="3750965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C5C5-C228-FD40-BA6B-F34DE4CB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Tyrosine Kinase Inhibitors (TKIs)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DC67-16D4-D64C-B0E7-71B7B19E8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Targeting proteins (aka alphabet soup)</a:t>
            </a:r>
          </a:p>
        </p:txBody>
      </p:sp>
    </p:spTree>
    <p:extLst>
      <p:ext uri="{BB962C8B-B14F-4D97-AF65-F5344CB8AC3E}">
        <p14:creationId xmlns:p14="http://schemas.microsoft.com/office/powerpoint/2010/main" val="120256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054491-B7AB-6F4B-A53E-87555051F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31" y="1426942"/>
            <a:ext cx="9070938" cy="506593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94CD010-0426-0244-BDC7-8FE087059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Tyrosine Kinases and Tumorigenesis</a:t>
            </a:r>
          </a:p>
        </p:txBody>
      </p:sp>
    </p:spTree>
    <p:extLst>
      <p:ext uri="{BB962C8B-B14F-4D97-AF65-F5344CB8AC3E}">
        <p14:creationId xmlns:p14="http://schemas.microsoft.com/office/powerpoint/2010/main" val="183047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9927-EACF-2B46-8365-585F9843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TKI Alphabet Soup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0C656-2A74-D246-B5FB-96C410F11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446" y="25469"/>
            <a:ext cx="4825568" cy="6832532"/>
          </a:xfrm>
          <a:prstGeom prst="rect">
            <a:avLst/>
          </a:prstGeom>
        </p:spPr>
      </p:pic>
      <p:pic>
        <p:nvPicPr>
          <p:cNvPr id="2050" name="Picture 2" descr="Fig. 1">
            <a:extLst>
              <a:ext uri="{FF2B5EF4-FFF2-40B4-BE49-F238E27FC236}">
                <a16:creationId xmlns:a16="http://schemas.microsoft.com/office/drawing/2014/main" id="{06EEC677-37D1-354B-ADEA-F8669FBD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8" y="1359497"/>
            <a:ext cx="6537109" cy="54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449CE3-6E9F-9D42-8B5E-56065386B6E4}"/>
              </a:ext>
            </a:extLst>
          </p:cNvPr>
          <p:cNvSpPr txBox="1"/>
          <p:nvPr/>
        </p:nvSpPr>
        <p:spPr>
          <a:xfrm>
            <a:off x="9204960" y="6392092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Human </a:t>
            </a:r>
            <a:r>
              <a:rPr lang="en-US" dirty="0" err="1"/>
              <a:t>Kinome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6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0B28CB-D706-AE47-AC5B-01F3CAF10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310" y="0"/>
            <a:ext cx="70833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B9A414-477D-8C4E-B6D1-FC24462591A9}"/>
              </a:ext>
            </a:extLst>
          </p:cNvPr>
          <p:cNvSpPr/>
          <p:nvPr/>
        </p:nvSpPr>
        <p:spPr>
          <a:xfrm>
            <a:off x="2554309" y="5270168"/>
            <a:ext cx="1329713" cy="15878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F546D-ED82-814C-8AA4-EA15EFA5FE0E}"/>
              </a:ext>
            </a:extLst>
          </p:cNvPr>
          <p:cNvSpPr txBox="1"/>
          <p:nvPr/>
        </p:nvSpPr>
        <p:spPr>
          <a:xfrm>
            <a:off x="679269" y="4623837"/>
            <a:ext cx="2883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err="1">
                <a:solidFill>
                  <a:srgbClr val="FF0000"/>
                </a:solidFill>
              </a:rPr>
              <a:t>ib</a:t>
            </a:r>
            <a:r>
              <a:rPr lang="en-US" dirty="0">
                <a:solidFill>
                  <a:srgbClr val="FF0000"/>
                </a:solidFill>
              </a:rPr>
              <a:t> = TKI</a:t>
            </a:r>
          </a:p>
          <a:p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err="1">
                <a:solidFill>
                  <a:srgbClr val="FF0000"/>
                </a:solidFill>
              </a:rPr>
              <a:t>mab</a:t>
            </a:r>
            <a:r>
              <a:rPr lang="en-US" dirty="0">
                <a:solidFill>
                  <a:srgbClr val="FF0000"/>
                </a:solidFill>
              </a:rPr>
              <a:t> = monoclonal antibody</a:t>
            </a:r>
          </a:p>
        </p:txBody>
      </p:sp>
    </p:spTree>
    <p:extLst>
      <p:ext uri="{BB962C8B-B14F-4D97-AF65-F5344CB8AC3E}">
        <p14:creationId xmlns:p14="http://schemas.microsoft.com/office/powerpoint/2010/main" val="29325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E87B14-AE77-1D43-8805-955E3BE3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88490" cy="6858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8CF562A-2308-284E-AE16-9EF94699E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7" r="47639"/>
          <a:stretch/>
        </p:blipFill>
        <p:spPr bwMode="auto">
          <a:xfrm>
            <a:off x="6863381" y="0"/>
            <a:ext cx="285860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A910E73-4B77-934D-96F7-D42D2BEE5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7" r="21124"/>
          <a:stretch/>
        </p:blipFill>
        <p:spPr bwMode="auto">
          <a:xfrm>
            <a:off x="6817422" y="3429000"/>
            <a:ext cx="290456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1D5C72-F286-CF48-A673-20DAD2978713}"/>
              </a:ext>
            </a:extLst>
          </p:cNvPr>
          <p:cNvSpPr txBox="1"/>
          <p:nvPr/>
        </p:nvSpPr>
        <p:spPr>
          <a:xfrm>
            <a:off x="9333076" y="66257"/>
            <a:ext cx="2664960" cy="25853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Inhibits BCR-ABL in</a:t>
            </a:r>
          </a:p>
          <a:p>
            <a:r>
              <a:rPr lang="en-US" dirty="0"/>
              <a:t>Chronic Myeloid Leukemia</a:t>
            </a:r>
          </a:p>
          <a:p>
            <a:endParaRPr lang="en-US" dirty="0"/>
          </a:p>
          <a:p>
            <a:r>
              <a:rPr lang="en-US" dirty="0"/>
              <a:t>Inhibits C-KIT, PDGF, SCF</a:t>
            </a:r>
          </a:p>
          <a:p>
            <a:endParaRPr lang="en-US" dirty="0"/>
          </a:p>
          <a:p>
            <a:r>
              <a:rPr lang="en-US" dirty="0"/>
              <a:t>Labeled Indications: </a:t>
            </a:r>
          </a:p>
          <a:p>
            <a:r>
              <a:rPr lang="en-US" dirty="0"/>
              <a:t>ALL, SM, CML, </a:t>
            </a:r>
          </a:p>
          <a:p>
            <a:r>
              <a:rPr lang="en-US" dirty="0"/>
              <a:t>Dermatofibrosarcoma, </a:t>
            </a:r>
          </a:p>
          <a:p>
            <a:r>
              <a:rPr lang="en-US" dirty="0"/>
              <a:t>GIST, HES, MDS/MPN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AF1A8-68DE-1642-8AD8-611C0ED13DBF}"/>
              </a:ext>
            </a:extLst>
          </p:cNvPr>
          <p:cNvSpPr txBox="1"/>
          <p:nvPr/>
        </p:nvSpPr>
        <p:spPr>
          <a:xfrm>
            <a:off x="9333076" y="3654911"/>
            <a:ext cx="2664959" cy="286232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Multikinase</a:t>
            </a:r>
            <a:r>
              <a:rPr lang="en-US" dirty="0"/>
              <a:t> inhibitor</a:t>
            </a:r>
          </a:p>
          <a:p>
            <a:endParaRPr lang="en-US" dirty="0"/>
          </a:p>
          <a:p>
            <a:r>
              <a:rPr lang="en-US" dirty="0"/>
              <a:t>“dirty” TKI</a:t>
            </a:r>
          </a:p>
          <a:p>
            <a:endParaRPr lang="en-US" dirty="0"/>
          </a:p>
          <a:p>
            <a:r>
              <a:rPr lang="en-US" dirty="0"/>
              <a:t>Broader kinase inhibition = more tumors treated = more toxicity</a:t>
            </a:r>
          </a:p>
          <a:p>
            <a:endParaRPr lang="en-US" dirty="0"/>
          </a:p>
          <a:p>
            <a:r>
              <a:rPr lang="en-US" dirty="0"/>
              <a:t>Rarely used now because more specific TKIs exist</a:t>
            </a:r>
          </a:p>
        </p:txBody>
      </p:sp>
    </p:spTree>
    <p:extLst>
      <p:ext uri="{BB962C8B-B14F-4D97-AF65-F5344CB8AC3E}">
        <p14:creationId xmlns:p14="http://schemas.microsoft.com/office/powerpoint/2010/main" val="30971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A364E-66A6-0748-B5FB-AA90DED9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TKI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15198-D0EB-AF44-9666-D83077E73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163"/>
            <a:ext cx="10515600" cy="5032375"/>
          </a:xfrm>
        </p:spPr>
        <p:txBody>
          <a:bodyPr>
            <a:normAutofit fontScale="92500"/>
          </a:bodyPr>
          <a:lstStyle/>
          <a:p>
            <a:r>
              <a:rPr lang="en-US" dirty="0"/>
              <a:t>Tyrosine Kinases are cellular proteins that regulate cell signaling</a:t>
            </a:r>
          </a:p>
          <a:p>
            <a:r>
              <a:rPr lang="en-US" dirty="0"/>
              <a:t>Some cancers have mutations in Tyrosine Kinases that allow them to grow</a:t>
            </a:r>
          </a:p>
          <a:p>
            <a:r>
              <a:rPr lang="en-US" dirty="0"/>
              <a:t>Tyrosine Kinases can be blocked by:</a:t>
            </a:r>
          </a:p>
          <a:p>
            <a:pPr lvl="1"/>
            <a:r>
              <a:rPr lang="en-US" dirty="0"/>
              <a:t>Monoclonal antibody drugs (large molecules given IV/IM/SC)</a:t>
            </a:r>
          </a:p>
          <a:p>
            <a:pPr lvl="1"/>
            <a:r>
              <a:rPr lang="en-US" dirty="0"/>
              <a:t>Tyrosine Kinase Inhibitors (small molecules taken PO)</a:t>
            </a:r>
          </a:p>
          <a:p>
            <a:r>
              <a:rPr lang="en-US" dirty="0"/>
              <a:t>TKIs usually block more than one protein; some can be used for more than one cancer type</a:t>
            </a:r>
          </a:p>
          <a:p>
            <a:r>
              <a:rPr lang="en-US" dirty="0"/>
              <a:t>The toxicity of a TKI is related to the proteins it is blocking</a:t>
            </a:r>
          </a:p>
          <a:p>
            <a:pPr lvl="1"/>
            <a:r>
              <a:rPr lang="en-US" dirty="0"/>
              <a:t>May need to be held for </a:t>
            </a:r>
            <a:r>
              <a:rPr lang="en-US" u="sng" dirty="0"/>
              <a:t>surgery</a:t>
            </a:r>
            <a:r>
              <a:rPr lang="en-US" dirty="0"/>
              <a:t> or </a:t>
            </a:r>
            <a:r>
              <a:rPr lang="en-US" u="sng" dirty="0"/>
              <a:t>infections</a:t>
            </a:r>
            <a:r>
              <a:rPr lang="en-US" dirty="0"/>
              <a:t> (proteins involved in wound healing and immune response)</a:t>
            </a:r>
            <a:endParaRPr lang="en-US" u="sng" dirty="0"/>
          </a:p>
          <a:p>
            <a:r>
              <a:rPr lang="en-US" dirty="0"/>
              <a:t>As of 2025 there are 85 FDA approved TKIs; only 2 are off patent (imatinib, erlotinib)</a:t>
            </a:r>
          </a:p>
        </p:txBody>
      </p:sp>
    </p:spTree>
    <p:extLst>
      <p:ext uri="{BB962C8B-B14F-4D97-AF65-F5344CB8AC3E}">
        <p14:creationId xmlns:p14="http://schemas.microsoft.com/office/powerpoint/2010/main" val="21723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F2F23E-BEA1-6247-96F3-760884B59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58203"/>
              </p:ext>
            </p:extLst>
          </p:nvPr>
        </p:nvGraphicFramePr>
        <p:xfrm>
          <a:off x="0" y="0"/>
          <a:ext cx="12192000" cy="685799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85446">
                  <a:extLst>
                    <a:ext uri="{9D8B030D-6E8A-4147-A177-3AD203B41FA5}">
                      <a16:colId xmlns:a16="http://schemas.microsoft.com/office/drawing/2014/main" val="2402829786"/>
                    </a:ext>
                  </a:extLst>
                </a:gridCol>
                <a:gridCol w="820616">
                  <a:extLst>
                    <a:ext uri="{9D8B030D-6E8A-4147-A177-3AD203B41FA5}">
                      <a16:colId xmlns:a16="http://schemas.microsoft.com/office/drawing/2014/main" val="1648931834"/>
                    </a:ext>
                  </a:extLst>
                </a:gridCol>
                <a:gridCol w="2567353">
                  <a:extLst>
                    <a:ext uri="{9D8B030D-6E8A-4147-A177-3AD203B41FA5}">
                      <a16:colId xmlns:a16="http://schemas.microsoft.com/office/drawing/2014/main" val="118489910"/>
                    </a:ext>
                  </a:extLst>
                </a:gridCol>
                <a:gridCol w="8018585">
                  <a:extLst>
                    <a:ext uri="{9D8B030D-6E8A-4147-A177-3AD203B41FA5}">
                      <a16:colId xmlns:a16="http://schemas.microsoft.com/office/drawing/2014/main" val="2735589449"/>
                    </a:ext>
                  </a:extLst>
                </a:gridCol>
              </a:tblGrid>
              <a:tr h="583402">
                <a:tc>
                  <a:txBody>
                    <a:bodyPr/>
                    <a:lstStyle/>
                    <a:p>
                      <a:r>
                        <a:rPr lang="en-US" sz="1200"/>
                        <a:t>Kinase Family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Number of Approved Drugs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FDA Approved Indications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Names of Drugs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103073900"/>
                  </a:ext>
                </a:extLst>
              </a:tr>
              <a:tr h="398481">
                <a:tc>
                  <a:txBody>
                    <a:bodyPr/>
                    <a:lstStyle/>
                    <a:p>
                      <a:r>
                        <a:rPr lang="en-US" sz="1200" dirty="0"/>
                        <a:t>EGFR/HER2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11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NSCLC, HER2-positive breast cancer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Erlotinib, Gefitinib, Afatinib, Osimertinib, Dacomitinib, Lapatinib, Neratinib, Tucatinib, Mobocertinib, Amivantamab, Lazertinib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3901841747"/>
                  </a:ext>
                </a:extLst>
              </a:tr>
              <a:tr h="398481">
                <a:tc>
                  <a:txBody>
                    <a:bodyPr/>
                    <a:lstStyle/>
                    <a:p>
                      <a:r>
                        <a:rPr lang="en-US" sz="1200"/>
                        <a:t>JAK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10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Myelofibrosis, rheumatoid arthritis, atopic dermatitis, psoriasis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Ruxolitinib, Fedratinib, Baricitinib, Tofacitinib, Upadacitinib, Abrocitinib, Deucravacitinib, Ritlecitinib, Deuruxolitinib, Itacitinib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1101945904"/>
                  </a:ext>
                </a:extLst>
              </a:tr>
              <a:tr h="396497">
                <a:tc>
                  <a:txBody>
                    <a:bodyPr/>
                    <a:lstStyle/>
                    <a:p>
                      <a:r>
                        <a:rPr lang="en-US" sz="1200" dirty="0"/>
                        <a:t>VEGFR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9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Renal cell carcinoma, hepatocellular carcinoma, thyroid cancer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Sunitinib, Sorafenib, Pazopanib, Axitinib, Cabozantinib, Lenvatinib, Regorafenib, Vandetanib, Tivozanib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3795883428"/>
                  </a:ext>
                </a:extLst>
              </a:tr>
              <a:tr h="396497">
                <a:tc>
                  <a:txBody>
                    <a:bodyPr/>
                    <a:lstStyle/>
                    <a:p>
                      <a:r>
                        <a:rPr lang="en-US" sz="1200"/>
                        <a:t>BCR-Abl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6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Chronic myeloid leukemia, acute lymphoblastic leukemia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Imatinib, Dasatinib, Nilotinib, Bosutinib, Ponatinib, Asciminib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9471533"/>
                  </a:ext>
                </a:extLst>
              </a:tr>
              <a:tr h="209727">
                <a:tc>
                  <a:txBody>
                    <a:bodyPr/>
                    <a:lstStyle/>
                    <a:p>
                      <a:r>
                        <a:rPr lang="en-US" sz="1200"/>
                        <a:t>ALK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6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ALK-positive NSCLC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Crizotinib, Ceritinib, Alectinib, Brigatinib, Lorlatinib, Ensartinib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2692697119"/>
                  </a:ext>
                </a:extLst>
              </a:tr>
              <a:tr h="396497">
                <a:tc>
                  <a:txBody>
                    <a:bodyPr/>
                    <a:lstStyle/>
                    <a:p>
                      <a:r>
                        <a:rPr lang="en-US" sz="1200"/>
                        <a:t>FGFR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5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Urothelial carcinoma, cholangiocarcinoma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Erdafitinib, Pemigatinib, Infigratinib, Futibatinib, Rogaratinib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2538078987"/>
                  </a:ext>
                </a:extLst>
              </a:tr>
              <a:tr h="396497">
                <a:tc>
                  <a:txBody>
                    <a:bodyPr/>
                    <a:lstStyle/>
                    <a:p>
                      <a:r>
                        <a:rPr lang="en-US" sz="1200"/>
                        <a:t>MEK1/2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5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BRAF-mutant melanoma, neurofibromatosis type I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Trametinib, Cobimetinib, Binimetinib, Selumetinib, Mirdametinib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2079833515"/>
                  </a:ext>
                </a:extLst>
              </a:tr>
              <a:tr h="209593">
                <a:tc>
                  <a:txBody>
                    <a:bodyPr/>
                    <a:lstStyle/>
                    <a:p>
                      <a:r>
                        <a:rPr lang="en-US" sz="1200"/>
                        <a:t>B-RAF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4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BRAF-mutant melanoma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Vemurafenib, Dabrafenib, Encorafenib, Tovorafenib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3225466918"/>
                  </a:ext>
                </a:extLst>
              </a:tr>
              <a:tr h="396497">
                <a:tc>
                  <a:txBody>
                    <a:bodyPr/>
                    <a:lstStyle/>
                    <a:p>
                      <a:r>
                        <a:rPr lang="en-US" sz="1200"/>
                        <a:t>BTK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4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B-cell malignancies, chronic lymphocytic leukemia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Ibrutinib, Acalabrutinib, Zanubrutinib, Tirabrutinib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38044068"/>
                  </a:ext>
                </a:extLst>
              </a:tr>
              <a:tr h="396497">
                <a:tc>
                  <a:txBody>
                    <a:bodyPr/>
                    <a:lstStyle/>
                    <a:p>
                      <a:r>
                        <a:rPr lang="en-US" sz="1200"/>
                        <a:t>CDK4/6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4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Hormone receptor-positive breast cancer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Palbociclib, Ribociclib, Abemaciclib, Trilaciclib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3636007555"/>
                  </a:ext>
                </a:extLst>
              </a:tr>
              <a:tr h="209593">
                <a:tc>
                  <a:txBody>
                    <a:bodyPr/>
                    <a:lstStyle/>
                    <a:p>
                      <a:r>
                        <a:rPr lang="en-US" sz="1200"/>
                        <a:t>mTOR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3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Renal cell carcinoma, breast cancer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Everolimus, Temsirolimus, Sirolimus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107807988"/>
                  </a:ext>
                </a:extLst>
              </a:tr>
              <a:tr h="209593">
                <a:tc>
                  <a:txBody>
                    <a:bodyPr/>
                    <a:lstStyle/>
                    <a:p>
                      <a:r>
                        <a:rPr lang="en-US" sz="1200"/>
                        <a:t>Flt3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3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Acute myeloid leukemia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Midostaurin, Gilteritinib, Quizartinib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3587651757"/>
                  </a:ext>
                </a:extLst>
              </a:tr>
              <a:tr h="396497">
                <a:tc>
                  <a:txBody>
                    <a:bodyPr/>
                    <a:lstStyle/>
                    <a:p>
                      <a:r>
                        <a:rPr lang="en-US" sz="1200"/>
                        <a:t>MET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3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MET exon 14 skipping mutation-positive NSCLC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Capmatinib, Tepotinib, Savolitinib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2218858933"/>
                  </a:ext>
                </a:extLst>
              </a:tr>
              <a:tr h="396497">
                <a:tc>
                  <a:txBody>
                    <a:bodyPr/>
                    <a:lstStyle/>
                    <a:p>
                      <a:r>
                        <a:rPr lang="en-US" sz="1200"/>
                        <a:t>RET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2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RET-mutant medullary thyroid cancer, NSCLC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Selpercatinib, Pralsetinib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1448115597"/>
                  </a:ext>
                </a:extLst>
              </a:tr>
              <a:tr h="209593">
                <a:tc>
                  <a:txBody>
                    <a:bodyPr/>
                    <a:lstStyle/>
                    <a:p>
                      <a:r>
                        <a:rPr lang="en-US" sz="1200"/>
                        <a:t>TRK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2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NTRK gene fusion-positive tumors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Larotrectinib, Entrectinib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771945482"/>
                  </a:ext>
                </a:extLst>
              </a:tr>
              <a:tr h="209593">
                <a:tc>
                  <a:txBody>
                    <a:bodyPr/>
                    <a:lstStyle/>
                    <a:p>
                      <a:r>
                        <a:rPr lang="en-US" sz="1200"/>
                        <a:t>CSF1R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1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Tenosynovial giant cell tumor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Pexidartinib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1718209229"/>
                  </a:ext>
                </a:extLst>
              </a:tr>
              <a:tr h="209593">
                <a:tc>
                  <a:txBody>
                    <a:bodyPr/>
                    <a:lstStyle/>
                    <a:p>
                      <a:r>
                        <a:rPr lang="en-US" sz="1200"/>
                        <a:t>KIT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3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Gastrointestinal stromal tumor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Imatinib, Sunitinib, Regorafenib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2196513934"/>
                  </a:ext>
                </a:extLst>
              </a:tr>
              <a:tr h="209593">
                <a:tc>
                  <a:txBody>
                    <a:bodyPr/>
                    <a:lstStyle/>
                    <a:p>
                      <a:r>
                        <a:rPr lang="en-US" sz="1200"/>
                        <a:t>PDGFR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1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Gastrointestinal stromal tumor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Imatinib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1050432582"/>
                  </a:ext>
                </a:extLst>
              </a:tr>
              <a:tr h="209593">
                <a:tc>
                  <a:txBody>
                    <a:bodyPr/>
                    <a:lstStyle/>
                    <a:p>
                      <a:r>
                        <a:rPr lang="en-US" sz="1200"/>
                        <a:t>ROS1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2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ROS1-positive NSCLC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Crizotinib, Entrectinib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3625108850"/>
                  </a:ext>
                </a:extLst>
              </a:tr>
              <a:tr h="209593">
                <a:tc>
                  <a:txBody>
                    <a:bodyPr/>
                    <a:lstStyle/>
                    <a:p>
                      <a:r>
                        <a:rPr lang="en-US" sz="1200"/>
                        <a:t>SYK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1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Chronic immune thrombocytopenia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Fostamatinib</a:t>
                      </a:r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1714446612"/>
                  </a:ext>
                </a:extLst>
              </a:tr>
              <a:tr h="209593">
                <a:tc>
                  <a:txBody>
                    <a:bodyPr/>
                    <a:lstStyle/>
                    <a:p>
                      <a:r>
                        <a:rPr lang="en-US" sz="1200"/>
                        <a:t>TYK2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1</a:t>
                      </a:r>
                      <a:endParaRPr lang="en-US" sz="1200"/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Psoriasis</a:t>
                      </a:r>
                    </a:p>
                  </a:txBody>
                  <a:tcPr marL="22201" marR="22201" marT="11100" marB="11100"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Deucravacitinib</a:t>
                      </a:r>
                      <a:endParaRPr lang="en-US" sz="1200" dirty="0"/>
                    </a:p>
                  </a:txBody>
                  <a:tcPr marL="22201" marR="22201" marT="11100" marB="11100" anchor="ctr"/>
                </a:tc>
                <a:extLst>
                  <a:ext uri="{0D108BD9-81ED-4DB2-BD59-A6C34878D82A}">
                    <a16:rowId xmlns:a16="http://schemas.microsoft.com/office/drawing/2014/main" val="3651316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40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1BF098-C20A-D043-8FEF-B90684B55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201064"/>
              </p:ext>
            </p:extLst>
          </p:nvPr>
        </p:nvGraphicFramePr>
        <p:xfrm>
          <a:off x="0" y="0"/>
          <a:ext cx="12192000" cy="68936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37846">
                  <a:extLst>
                    <a:ext uri="{9D8B030D-6E8A-4147-A177-3AD203B41FA5}">
                      <a16:colId xmlns:a16="http://schemas.microsoft.com/office/drawing/2014/main" val="2140692111"/>
                    </a:ext>
                  </a:extLst>
                </a:gridCol>
                <a:gridCol w="3212123">
                  <a:extLst>
                    <a:ext uri="{9D8B030D-6E8A-4147-A177-3AD203B41FA5}">
                      <a16:colId xmlns:a16="http://schemas.microsoft.com/office/drawing/2014/main" val="3166236017"/>
                    </a:ext>
                  </a:extLst>
                </a:gridCol>
                <a:gridCol w="4501662">
                  <a:extLst>
                    <a:ext uri="{9D8B030D-6E8A-4147-A177-3AD203B41FA5}">
                      <a16:colId xmlns:a16="http://schemas.microsoft.com/office/drawing/2014/main" val="2628593230"/>
                    </a:ext>
                  </a:extLst>
                </a:gridCol>
                <a:gridCol w="3540369">
                  <a:extLst>
                    <a:ext uri="{9D8B030D-6E8A-4147-A177-3AD203B41FA5}">
                      <a16:colId xmlns:a16="http://schemas.microsoft.com/office/drawing/2014/main" val="784488985"/>
                    </a:ext>
                  </a:extLst>
                </a:gridCol>
              </a:tblGrid>
              <a:tr h="198653">
                <a:tc>
                  <a:txBody>
                    <a:bodyPr/>
                    <a:lstStyle/>
                    <a:p>
                      <a:r>
                        <a:rPr lang="en-US" sz="1200"/>
                        <a:t>Kinase Family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FDA Approved Indications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Major/Common Toxicities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Monitoring Parameters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3947708562"/>
                  </a:ext>
                </a:extLst>
              </a:tr>
              <a:tr h="455993">
                <a:tc>
                  <a:txBody>
                    <a:bodyPr/>
                    <a:lstStyle/>
                    <a:p>
                      <a:r>
                        <a:rPr lang="en-US" sz="1200" dirty="0"/>
                        <a:t>EGFR/HER2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NSCLC, HER2-positive breast cancer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Interstitial lung disease, hepatotoxicity, cardiotoxicity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Liver function tests, </a:t>
                      </a:r>
                      <a:r>
                        <a:rPr lang="en-US" sz="1200" u="sng" dirty="0"/>
                        <a:t>cardiac monitoring</a:t>
                      </a:r>
                      <a:r>
                        <a:rPr lang="en-US" sz="1200" dirty="0"/>
                        <a:t>, pulmonary function tests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1789327628"/>
                  </a:ext>
                </a:extLst>
              </a:tr>
              <a:tr h="455993">
                <a:tc>
                  <a:txBody>
                    <a:bodyPr/>
                    <a:lstStyle/>
                    <a:p>
                      <a:r>
                        <a:rPr lang="en-US" sz="1200"/>
                        <a:t>JAK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Myelofibrosis, rheumatoid arthritis, atopic dermatitis, psoriasis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Serious infections, </a:t>
                      </a:r>
                      <a:r>
                        <a:rPr lang="en-US" sz="1200" u="sng" dirty="0"/>
                        <a:t>thrombosis</a:t>
                      </a:r>
                      <a:r>
                        <a:rPr lang="en-US" sz="1200" dirty="0"/>
                        <a:t>, malignancies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CBC, liver function tests, lipid profile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26429754"/>
                  </a:ext>
                </a:extLst>
              </a:tr>
              <a:tr h="455993">
                <a:tc>
                  <a:txBody>
                    <a:bodyPr/>
                    <a:lstStyle/>
                    <a:p>
                      <a:r>
                        <a:rPr lang="en-US" sz="1200"/>
                        <a:t>VEGFR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Renal cell carcinoma, hepatocellular carcinoma, thyroid cancer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Hepatotoxicity, </a:t>
                      </a:r>
                      <a:r>
                        <a:rPr lang="en-US" sz="1200" u="sng" dirty="0"/>
                        <a:t>hemorrhage</a:t>
                      </a:r>
                      <a:r>
                        <a:rPr lang="en-US" sz="1200" dirty="0"/>
                        <a:t>, gastrointestinal </a:t>
                      </a:r>
                      <a:r>
                        <a:rPr lang="en-US" sz="1200" u="sng" dirty="0"/>
                        <a:t>perforation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Liver function tests, </a:t>
                      </a:r>
                      <a:r>
                        <a:rPr lang="en-US" sz="1200" u="sng" dirty="0"/>
                        <a:t>blood pressure</a:t>
                      </a:r>
                      <a:r>
                        <a:rPr lang="en-US" sz="1200" dirty="0"/>
                        <a:t> monitoring, CBC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3646026775"/>
                  </a:ext>
                </a:extLst>
              </a:tr>
              <a:tr h="370214">
                <a:tc>
                  <a:txBody>
                    <a:bodyPr/>
                    <a:lstStyle/>
                    <a:p>
                      <a:r>
                        <a:rPr lang="en-US" sz="1200"/>
                        <a:t>BCR-Abl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Chronic myeloid leukemia, acute lymphoblastic leukemia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 u="none" dirty="0"/>
                        <a:t>QT prolongation, </a:t>
                      </a:r>
                      <a:r>
                        <a:rPr lang="en-US" sz="1200" u="sng" dirty="0"/>
                        <a:t>Ponatinib: arterial occlusion</a:t>
                      </a:r>
                      <a:r>
                        <a:rPr lang="en-US" sz="1200" u="none" dirty="0"/>
                        <a:t>, hepatotoxicity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ECG, liver function tests, CBC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1579570478"/>
                  </a:ext>
                </a:extLst>
              </a:tr>
              <a:tr h="370214">
                <a:tc>
                  <a:txBody>
                    <a:bodyPr/>
                    <a:lstStyle/>
                    <a:p>
                      <a:r>
                        <a:rPr lang="en-US" sz="1200"/>
                        <a:t>ALK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ALK-positive NSCLC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Hepatotoxicity, interstitial lung disease, QT prolongation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Liver function tests, pulmonary function tests, ECG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2098520328"/>
                  </a:ext>
                </a:extLst>
              </a:tr>
              <a:tr h="370214">
                <a:tc>
                  <a:txBody>
                    <a:bodyPr/>
                    <a:lstStyle/>
                    <a:p>
                      <a:r>
                        <a:rPr lang="en-US" sz="1200"/>
                        <a:t>FGFR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Urothelial carcinoma, cholangiocarcinoma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Ocular toxicity, </a:t>
                      </a:r>
                      <a:r>
                        <a:rPr lang="en-US" sz="1200" u="sng" dirty="0"/>
                        <a:t>hyperphosphatemia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Serum phosphate levels, ophthalmologic exams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874024432"/>
                  </a:ext>
                </a:extLst>
              </a:tr>
              <a:tr h="370214">
                <a:tc>
                  <a:txBody>
                    <a:bodyPr/>
                    <a:lstStyle/>
                    <a:p>
                      <a:r>
                        <a:rPr lang="en-US" sz="1200"/>
                        <a:t>MEK1/2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BRAF-mutant melanoma, neurofibromatosis type I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Cardiomyopathy, retinal vein occlusion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Cardiac monitoring, </a:t>
                      </a:r>
                      <a:r>
                        <a:rPr lang="en-US" sz="1200" u="sng" dirty="0"/>
                        <a:t>ophthalmologic exams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3394037573"/>
                  </a:ext>
                </a:extLst>
              </a:tr>
              <a:tr h="370214">
                <a:tc>
                  <a:txBody>
                    <a:bodyPr/>
                    <a:lstStyle/>
                    <a:p>
                      <a:r>
                        <a:rPr lang="en-US" sz="1200"/>
                        <a:t>B-RAF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BRAF-mutant melanoma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Cutaneous squamous cell carcinoma, QT prolongation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 u="sng" dirty="0"/>
                        <a:t>Dermatologic exams</a:t>
                      </a:r>
                      <a:r>
                        <a:rPr lang="en-US" sz="1200" dirty="0"/>
                        <a:t>, ECG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2866509077"/>
                  </a:ext>
                </a:extLst>
              </a:tr>
              <a:tr h="455993">
                <a:tc>
                  <a:txBody>
                    <a:bodyPr/>
                    <a:lstStyle/>
                    <a:p>
                      <a:r>
                        <a:rPr lang="en-US" sz="1200"/>
                        <a:t>BTK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B-cell malignancies, chronic lymphocytic leukemia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Hemorrhage, infections, </a:t>
                      </a:r>
                      <a:r>
                        <a:rPr lang="en-US" sz="1200" u="sng" dirty="0"/>
                        <a:t>atrial fibrillation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CBC, infection monitoring, ECG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2245140275"/>
                  </a:ext>
                </a:extLst>
              </a:tr>
              <a:tr h="284434">
                <a:tc>
                  <a:txBody>
                    <a:bodyPr/>
                    <a:lstStyle/>
                    <a:p>
                      <a:r>
                        <a:rPr lang="en-US" sz="1200"/>
                        <a:t>CDK4/6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Hormone receptor-positive breast cancer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Neutropenia, hepatotoxicity, QT prolongation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CBC, liver function tests, ECG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3614526566"/>
                  </a:ext>
                </a:extLst>
              </a:tr>
              <a:tr h="284434">
                <a:tc>
                  <a:txBody>
                    <a:bodyPr/>
                    <a:lstStyle/>
                    <a:p>
                      <a:r>
                        <a:rPr lang="en-US" sz="1200"/>
                        <a:t>mTOR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Renal cell carcinoma, breast cancer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Infections, pneumonitis, hyperglycemia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CBC, blood glucose levels, pulmonary function tests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1588802567"/>
                  </a:ext>
                </a:extLst>
              </a:tr>
              <a:tr h="284434">
                <a:tc>
                  <a:txBody>
                    <a:bodyPr/>
                    <a:lstStyle/>
                    <a:p>
                      <a:r>
                        <a:rPr lang="en-US" sz="1200"/>
                        <a:t>Flt3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Acute myeloid leukemia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QT prolongation, </a:t>
                      </a:r>
                      <a:r>
                        <a:rPr lang="en-US" sz="1200" u="sng" dirty="0"/>
                        <a:t>differentiation syndrome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ECG, CBC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736672015"/>
                  </a:ext>
                </a:extLst>
              </a:tr>
              <a:tr h="284434">
                <a:tc>
                  <a:txBody>
                    <a:bodyPr/>
                    <a:lstStyle/>
                    <a:p>
                      <a:r>
                        <a:rPr lang="en-US" sz="1200"/>
                        <a:t>MET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MET exon 14 skipping mutation-positive NSCLC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Interstitial lung disease, hepatotoxicity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Pulmonary function tests, liver function tests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3486376044"/>
                  </a:ext>
                </a:extLst>
              </a:tr>
              <a:tr h="284434">
                <a:tc>
                  <a:txBody>
                    <a:bodyPr/>
                    <a:lstStyle/>
                    <a:p>
                      <a:r>
                        <a:rPr lang="en-US" sz="1200"/>
                        <a:t>RET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RET-mutant medullary thyroid cancer, NSCLC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Hepatotoxicity, QT prolongation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Liver function tests, ECG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1180055797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r>
                        <a:rPr lang="en-US" sz="1200"/>
                        <a:t>TRK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NTRK gene fusion-positive tumors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Neurotoxicity, hepatotoxicity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Neurologic exams, liver function tests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4169489357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r>
                        <a:rPr lang="en-US" sz="1200"/>
                        <a:t>CSF1R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Tenosynovial giant cell tumor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Hepatotoxicity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Liver function tests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184946066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r>
                        <a:rPr lang="en-US" sz="1200"/>
                        <a:t>KIT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Gastrointestinal stromal tumor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Hepatotoxicity, hemorrhage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Liver function tests, CBC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670160567"/>
                  </a:ext>
                </a:extLst>
              </a:tr>
              <a:tr h="284434">
                <a:tc>
                  <a:txBody>
                    <a:bodyPr/>
                    <a:lstStyle/>
                    <a:p>
                      <a:r>
                        <a:rPr lang="en-US" sz="1200"/>
                        <a:t>PDGFR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Gastrointestinal stromal tumor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Hepatotoxicity, cardiotoxicity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Liver function tests, cardiac monitoring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580628057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r>
                        <a:rPr lang="en-US" sz="1200"/>
                        <a:t>ROS1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ROS1-positive NSCLC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Hepatotoxicity, QT prolongation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Liver function tests, ECG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3002032962"/>
                  </a:ext>
                </a:extLst>
              </a:tr>
              <a:tr h="284434">
                <a:tc>
                  <a:txBody>
                    <a:bodyPr/>
                    <a:lstStyle/>
                    <a:p>
                      <a:r>
                        <a:rPr lang="en-US" sz="1200"/>
                        <a:t>SYK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Chronic immune thrombocytopenia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Hypertension, hepatotoxicity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Blood pressure monitoring, liver function tests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2643166820"/>
                  </a:ext>
                </a:extLst>
              </a:tr>
              <a:tr h="198653">
                <a:tc>
                  <a:txBody>
                    <a:bodyPr/>
                    <a:lstStyle/>
                    <a:p>
                      <a:r>
                        <a:rPr lang="en-US" sz="1200"/>
                        <a:t>TYK2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Psoriasis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Serious infections, malignancies</a:t>
                      </a:r>
                    </a:p>
                  </a:txBody>
                  <a:tcPr marL="19254" marR="19254" marT="9627" marB="9627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CBC, liver function tests</a:t>
                      </a:r>
                    </a:p>
                  </a:txBody>
                  <a:tcPr marL="19254" marR="19254" marT="9627" marB="9627" anchor="ctr"/>
                </a:tc>
                <a:extLst>
                  <a:ext uri="{0D108BD9-81ED-4DB2-BD59-A6C34878D82A}">
                    <a16:rowId xmlns:a16="http://schemas.microsoft.com/office/drawing/2014/main" val="596782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2A1D8B-A71C-EA44-B349-5A90CDCB67C9}"/>
              </a:ext>
            </a:extLst>
          </p:cNvPr>
          <p:cNvSpPr txBox="1"/>
          <p:nvPr/>
        </p:nvSpPr>
        <p:spPr>
          <a:xfrm>
            <a:off x="6459417" y="5732585"/>
            <a:ext cx="20280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Not a comprehensive list;</a:t>
            </a:r>
          </a:p>
          <a:p>
            <a:r>
              <a:rPr lang="en-US" sz="1400" dirty="0">
                <a:solidFill>
                  <a:srgbClr val="FF0000"/>
                </a:solidFill>
              </a:rPr>
              <a:t>Check the FDA label</a:t>
            </a:r>
          </a:p>
        </p:txBody>
      </p:sp>
    </p:spTree>
    <p:extLst>
      <p:ext uri="{BB962C8B-B14F-4D97-AF65-F5344CB8AC3E}">
        <p14:creationId xmlns:p14="http://schemas.microsoft.com/office/powerpoint/2010/main" val="2010016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B621D7-60F0-BE49-9EEF-72548B4E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Immunomodulators (</a:t>
            </a:r>
            <a:r>
              <a:rPr lang="en-US" dirty="0" err="1"/>
              <a:t>IMiDs</a:t>
            </a:r>
            <a:r>
              <a:rPr lang="en-US" dirty="0"/>
              <a:t>) in Multiple Myeloma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3E3005-1EAB-3446-B253-BA179FBEDB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why the FDA created the Risk Evaluation and Mitigation Strategy (REMS) program</a:t>
            </a:r>
          </a:p>
        </p:txBody>
      </p:sp>
    </p:spTree>
    <p:extLst>
      <p:ext uri="{BB962C8B-B14F-4D97-AF65-F5344CB8AC3E}">
        <p14:creationId xmlns:p14="http://schemas.microsoft.com/office/powerpoint/2010/main" val="188884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D65A3-02FB-A248-8D38-4CA0BA50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thalidomide shaped drug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09A45-54B8-7747-811B-12FCDCD4D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44" y="1690688"/>
            <a:ext cx="8658258" cy="4801512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1950s–60s</a:t>
            </a:r>
            <a:r>
              <a:rPr lang="en-US" dirty="0"/>
              <a:t>: Thalidomide was developed in West Germany and marketed as a sedative and anti-nausea drug for pregnant women.</a:t>
            </a:r>
          </a:p>
          <a:p>
            <a:pPr lvl="1"/>
            <a:r>
              <a:rPr lang="en-US" dirty="0"/>
              <a:t>Sold in over 40 countries, but not in the U.S. thanks to FDA reviewer Dr. Frances Kelsey, who resisted approval due to safety concerns.</a:t>
            </a:r>
          </a:p>
          <a:p>
            <a:pPr lvl="1"/>
            <a:r>
              <a:rPr lang="en-US" dirty="0"/>
              <a:t>Caused over 10,000 birth defects globally (limb deformities, organ malformation)</a:t>
            </a:r>
          </a:p>
          <a:p>
            <a:pPr lvl="1"/>
            <a:r>
              <a:rPr lang="en-US" dirty="0"/>
              <a:t>Catalyzed major drug regulation reforms worldwide, including the 1962 Kefauver-Harris Amendments in the U.S., which required proof of drug efficacy and safety before approval.</a:t>
            </a:r>
          </a:p>
          <a:p>
            <a:r>
              <a:rPr lang="en-US" b="1" dirty="0"/>
              <a:t>1990s</a:t>
            </a:r>
            <a:r>
              <a:rPr lang="en-US" dirty="0"/>
              <a:t>: researchers discovered that thalidomide had anti-inflammatory and anti-angiogenic properties. Found to be a potent treatment for multiple myeloma. </a:t>
            </a:r>
          </a:p>
        </p:txBody>
      </p:sp>
      <p:pic>
        <p:nvPicPr>
          <p:cNvPr id="2050" name="Picture 2" descr="Thalidomide - Molecule of the Month - July 2000">
            <a:extLst>
              <a:ext uri="{FF2B5EF4-FFF2-40B4-BE49-F238E27FC236}">
                <a16:creationId xmlns:a16="http://schemas.microsoft.com/office/drawing/2014/main" id="{BA656014-E404-6447-8C4D-1542D626C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1" y="2134040"/>
            <a:ext cx="3197256" cy="22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1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F94C-7A0D-EC4F-AE91-D6B46792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6C398-26E2-C849-9733-A5419620F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anticancer therapy logistics</a:t>
            </a:r>
          </a:p>
          <a:p>
            <a:r>
              <a:rPr lang="en-US" dirty="0"/>
              <a:t>Cytotoxic chemotherapy</a:t>
            </a:r>
          </a:p>
          <a:p>
            <a:r>
              <a:rPr lang="en-US" dirty="0"/>
              <a:t>Tyrosine Kinase Inhibitors (TKIs)</a:t>
            </a:r>
          </a:p>
          <a:p>
            <a:r>
              <a:rPr lang="en-US" dirty="0"/>
              <a:t>Immunomodulating drugs (</a:t>
            </a:r>
            <a:r>
              <a:rPr lang="en-US" dirty="0" err="1"/>
              <a:t>IMiDs</a:t>
            </a:r>
            <a:r>
              <a:rPr lang="en-US" dirty="0"/>
              <a:t>) in multiple myeloma</a:t>
            </a:r>
          </a:p>
          <a:p>
            <a:r>
              <a:rPr lang="en-US" dirty="0"/>
              <a:t>Hormone suppressing therapy in breast and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3250952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A039B-EECE-DF47-B8BC-EDD565B1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thalidomide shaped drug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17099-EAFF-F14F-A672-1E7D1E51E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1998</a:t>
            </a:r>
            <a:r>
              <a:rPr lang="en-US" dirty="0"/>
              <a:t>: Celgene launched STEPS (System for Thalidomide Education and Prescribing Safety) under FDA oversight – the first major structured pharmaceutical risk management program.</a:t>
            </a:r>
          </a:p>
          <a:p>
            <a:pPr lvl="2"/>
            <a:r>
              <a:rPr lang="en-US" dirty="0"/>
              <a:t>Mandatory prescriber and pharmacy certification</a:t>
            </a:r>
          </a:p>
          <a:p>
            <a:pPr lvl="2"/>
            <a:r>
              <a:rPr lang="en-US" dirty="0"/>
              <a:t>Informed patient consent</a:t>
            </a:r>
          </a:p>
          <a:p>
            <a:pPr lvl="2"/>
            <a:r>
              <a:rPr lang="en-US" dirty="0"/>
              <a:t>Mandatory pregnancy testing before and during treatment</a:t>
            </a:r>
          </a:p>
          <a:p>
            <a:pPr lvl="2"/>
            <a:r>
              <a:rPr lang="en-US" dirty="0"/>
              <a:t>Limited distribution only through certified channels</a:t>
            </a:r>
          </a:p>
          <a:p>
            <a:pPr lvl="2"/>
            <a:r>
              <a:rPr lang="en-US" dirty="0"/>
              <a:t>Education on risks and contraception</a:t>
            </a:r>
          </a:p>
          <a:p>
            <a:r>
              <a:rPr lang="en-US" b="1" dirty="0"/>
              <a:t>2007</a:t>
            </a:r>
            <a:r>
              <a:rPr lang="en-US" dirty="0"/>
              <a:t>: REMS program formally created by the FDA Amendments Act, STEPS incorporated into REMS.</a:t>
            </a:r>
          </a:p>
          <a:p>
            <a:r>
              <a:rPr lang="en-US" b="1" dirty="0"/>
              <a:t>Thalidomide is the archetype for REMS</a:t>
            </a:r>
            <a:r>
              <a:rPr lang="en-US" dirty="0"/>
              <a:t>: a drug with clear benefit in a very specific population, but unacceptable risk without serious controls. </a:t>
            </a:r>
          </a:p>
        </p:txBody>
      </p:sp>
    </p:spTree>
    <p:extLst>
      <p:ext uri="{BB962C8B-B14F-4D97-AF65-F5344CB8AC3E}">
        <p14:creationId xmlns:p14="http://schemas.microsoft.com/office/powerpoint/2010/main" val="3505005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E2CE-62D4-F440-A594-3FF71BA5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REMS in practice</a:t>
            </a:r>
          </a:p>
        </p:txBody>
      </p:sp>
      <p:pic>
        <p:nvPicPr>
          <p:cNvPr id="4" name="Picture 2" descr="Fig. 1">
            <a:extLst>
              <a:ext uri="{FF2B5EF4-FFF2-40B4-BE49-F238E27FC236}">
                <a16:creationId xmlns:a16="http://schemas.microsoft.com/office/drawing/2014/main" id="{211FFAE9-5DF8-9042-A22A-37EC20077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47" y="0"/>
            <a:ext cx="4745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23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888AA-BCCE-3542-8DCE-FE0DF08CF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REMS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8617B-7C7E-A045-A048-E2327F517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279" y="747154"/>
            <a:ext cx="5607867" cy="56150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https://bmsremspatientsafety.com/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C2693-09C2-F04A-A361-60ADA8DC5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3674"/>
            <a:ext cx="3414471" cy="3398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224F30-4967-0D4B-A89C-60CEEF66F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930" y="1807707"/>
            <a:ext cx="4125605" cy="4125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2FCDA-F6D8-C143-9ED8-23C8E5EFA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496" y="1807707"/>
            <a:ext cx="4533004" cy="39412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552D86-3519-6D4D-88EC-AB5612EFCCDE}"/>
              </a:ext>
            </a:extLst>
          </p:cNvPr>
          <p:cNvSpPr txBox="1"/>
          <p:nvPr/>
        </p:nvSpPr>
        <p:spPr>
          <a:xfrm>
            <a:off x="4653481" y="5933312"/>
            <a:ext cx="170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Enrollment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2DB97-E385-E44B-8D8C-1F10A9430884}"/>
              </a:ext>
            </a:extLst>
          </p:cNvPr>
          <p:cNvSpPr txBox="1"/>
          <p:nvPr/>
        </p:nvSpPr>
        <p:spPr>
          <a:xfrm>
            <a:off x="8439570" y="5748950"/>
            <a:ext cx="2991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refill</a:t>
            </a:r>
          </a:p>
          <a:p>
            <a:r>
              <a:rPr lang="en-US" dirty="0"/>
              <a:t>8 digit authorization number must be submitted with prescription</a:t>
            </a:r>
          </a:p>
        </p:txBody>
      </p:sp>
    </p:spTree>
    <p:extLst>
      <p:ext uri="{BB962C8B-B14F-4D97-AF65-F5344CB8AC3E}">
        <p14:creationId xmlns:p14="http://schemas.microsoft.com/office/powerpoint/2010/main" val="1605251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C8DFD4-FFF0-BB4F-96D3-6887986F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IMiDs</a:t>
            </a:r>
            <a:endParaRPr lang="en-US" dirty="0"/>
          </a:p>
        </p:txBody>
      </p:sp>
      <p:pic>
        <p:nvPicPr>
          <p:cNvPr id="1028" name="Picture 4" descr="Thalomid 100 mg CELGENE 100 mg DO NOT GET PREGNANT SYMBOL">
            <a:extLst>
              <a:ext uri="{FF2B5EF4-FFF2-40B4-BE49-F238E27FC236}">
                <a16:creationId xmlns:a16="http://schemas.microsoft.com/office/drawing/2014/main" id="{F3575761-6D3C-5C46-9973-AFD348383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r="45381"/>
          <a:stretch/>
        </p:blipFill>
        <p:spPr bwMode="auto">
          <a:xfrm>
            <a:off x="7391307" y="2797303"/>
            <a:ext cx="1320851" cy="225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vlimid1">
            <a:extLst>
              <a:ext uri="{FF2B5EF4-FFF2-40B4-BE49-F238E27FC236}">
                <a16:creationId xmlns:a16="http://schemas.microsoft.com/office/drawing/2014/main" id="{6CF934CA-FC81-174B-83B1-6095B4A44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23911" r="13496" b="38663"/>
          <a:stretch/>
        </p:blipFill>
        <p:spPr bwMode="auto">
          <a:xfrm>
            <a:off x="7467559" y="5243317"/>
            <a:ext cx="4724441" cy="161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elgene Imnovid">
            <a:extLst>
              <a:ext uri="{FF2B5EF4-FFF2-40B4-BE49-F238E27FC236}">
                <a16:creationId xmlns:a16="http://schemas.microsoft.com/office/drawing/2014/main" id="{EEF03608-0542-854A-8580-74C91165B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158" y="2797303"/>
            <a:ext cx="3380212" cy="225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4F8884-CBD4-7046-8B04-C7A4314E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1610" cy="4351338"/>
          </a:xfrm>
        </p:spPr>
        <p:txBody>
          <a:bodyPr>
            <a:normAutofit/>
          </a:bodyPr>
          <a:lstStyle/>
          <a:p>
            <a:r>
              <a:rPr lang="en-US" dirty="0"/>
              <a:t>Backbone of most frontline and second line myeloma regimens </a:t>
            </a:r>
          </a:p>
          <a:p>
            <a:r>
              <a:rPr lang="en-US" dirty="0"/>
              <a:t>Dose-adjusted for renal function</a:t>
            </a:r>
          </a:p>
          <a:p>
            <a:pPr lvl="1"/>
            <a:r>
              <a:rPr lang="en-US" dirty="0"/>
              <a:t>Renal failure is a common presentation of myeloma and may prevent the safe use of </a:t>
            </a:r>
            <a:r>
              <a:rPr lang="en-US" dirty="0" err="1"/>
              <a:t>IMiDs</a:t>
            </a:r>
            <a:endParaRPr lang="en-US" dirty="0"/>
          </a:p>
          <a:p>
            <a:r>
              <a:rPr lang="en-US" dirty="0"/>
              <a:t>Risk of VTE – ASA or DVT prophylaxis indicated</a:t>
            </a:r>
          </a:p>
          <a:p>
            <a:r>
              <a:rPr lang="en-US" dirty="0"/>
              <a:t>Myelosuppression</a:t>
            </a:r>
          </a:p>
          <a:p>
            <a:r>
              <a:rPr lang="en-US" dirty="0"/>
              <a:t>Rash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1CBBB9E5-6A3C-304F-B7D9-F5E58099B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163" y="144848"/>
            <a:ext cx="4188737" cy="255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13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7A076A-6E6B-8141-9D3B-E464B174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Hormone suppressing therapy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44CCC-C608-104E-A95A-3DCC700D2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common treatment for the most common cancers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B78A46-7771-214C-B3B5-75F203F5AE61}"/>
              </a:ext>
            </a:extLst>
          </p:cNvPr>
          <p:cNvGrpSpPr/>
          <p:nvPr/>
        </p:nvGrpSpPr>
        <p:grpSpPr>
          <a:xfrm>
            <a:off x="2015148" y="140677"/>
            <a:ext cx="8161704" cy="3537120"/>
            <a:chOff x="4030296" y="0"/>
            <a:chExt cx="8161704" cy="3537120"/>
          </a:xfrm>
        </p:grpSpPr>
        <p:pic>
          <p:nvPicPr>
            <p:cNvPr id="15362" name="Picture 2" descr="Image">
              <a:extLst>
                <a:ext uri="{FF2B5EF4-FFF2-40B4-BE49-F238E27FC236}">
                  <a16:creationId xmlns:a16="http://schemas.microsoft.com/office/drawing/2014/main" id="{04B29861-7A27-0F43-89FD-A2C3C762D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296" y="0"/>
              <a:ext cx="8161704" cy="3537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C18873-002E-EE40-9305-C8E7636E5ED3}"/>
                </a:ext>
              </a:extLst>
            </p:cNvPr>
            <p:cNvSpPr/>
            <p:nvPr/>
          </p:nvSpPr>
          <p:spPr>
            <a:xfrm>
              <a:off x="5474677" y="684383"/>
              <a:ext cx="1981200" cy="241740"/>
            </a:xfrm>
            <a:prstGeom prst="rect">
              <a:avLst/>
            </a:prstGeom>
            <a:solidFill>
              <a:srgbClr val="FFFF00">
                <a:alpha val="17104"/>
              </a:srgbClr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587BA5-7234-7144-94D8-F97E1EE00F43}"/>
                </a:ext>
              </a:extLst>
            </p:cNvPr>
            <p:cNvSpPr/>
            <p:nvPr/>
          </p:nvSpPr>
          <p:spPr>
            <a:xfrm>
              <a:off x="8798168" y="684383"/>
              <a:ext cx="3393831" cy="241740"/>
            </a:xfrm>
            <a:prstGeom prst="rect">
              <a:avLst/>
            </a:prstGeom>
            <a:solidFill>
              <a:srgbClr val="FFFF00">
                <a:alpha val="17104"/>
              </a:srgbClr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49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A285-C5A2-3C48-A5C7-389E58B2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Hormone suppressing agents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1D8B2-9446-7E47-A40C-1E4284874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366" y="1825625"/>
            <a:ext cx="51816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Estrogen</a:t>
            </a:r>
          </a:p>
          <a:p>
            <a:r>
              <a:rPr lang="en-US" dirty="0"/>
              <a:t>GnRH agonists</a:t>
            </a:r>
          </a:p>
          <a:p>
            <a:pPr lvl="1"/>
            <a:r>
              <a:rPr lang="en-US" dirty="0" err="1"/>
              <a:t>Goserelin</a:t>
            </a:r>
            <a:r>
              <a:rPr lang="en-US" dirty="0"/>
              <a:t> (SC)</a:t>
            </a:r>
          </a:p>
          <a:p>
            <a:pPr lvl="1"/>
            <a:endParaRPr lang="en-US" dirty="0"/>
          </a:p>
          <a:p>
            <a:r>
              <a:rPr lang="en-US" dirty="0"/>
              <a:t>Aromatase Inhibitors (AIs)</a:t>
            </a:r>
          </a:p>
          <a:p>
            <a:pPr lvl="1"/>
            <a:r>
              <a:rPr lang="en-US" dirty="0"/>
              <a:t>Letrozole, </a:t>
            </a:r>
            <a:r>
              <a:rPr lang="en-US" dirty="0" err="1"/>
              <a:t>Anastrazole</a:t>
            </a:r>
            <a:r>
              <a:rPr lang="en-US" dirty="0"/>
              <a:t>, Exemestane</a:t>
            </a:r>
          </a:p>
          <a:p>
            <a:pPr lvl="1"/>
            <a:endParaRPr lang="en-US" dirty="0"/>
          </a:p>
          <a:p>
            <a:r>
              <a:rPr lang="en-US" dirty="0"/>
              <a:t>Selective Estrogen Receptor Modulators (SERMs)</a:t>
            </a:r>
          </a:p>
          <a:p>
            <a:pPr lvl="1"/>
            <a:r>
              <a:rPr lang="en-US" dirty="0"/>
              <a:t>Tamoxifen, Raloxifene</a:t>
            </a:r>
          </a:p>
          <a:p>
            <a:pPr lvl="1"/>
            <a:endParaRPr lang="en-US" dirty="0"/>
          </a:p>
          <a:p>
            <a:r>
              <a:rPr lang="en-US" dirty="0"/>
              <a:t>Selective Estrogen Receptor Degraders (SERDs)</a:t>
            </a:r>
          </a:p>
          <a:p>
            <a:pPr lvl="1"/>
            <a:r>
              <a:rPr lang="en-US" dirty="0" err="1"/>
              <a:t>Fulvestrant</a:t>
            </a:r>
            <a:r>
              <a:rPr lang="en-US" dirty="0"/>
              <a:t> (IM), </a:t>
            </a:r>
            <a:r>
              <a:rPr lang="en-US" dirty="0" err="1"/>
              <a:t>Elacestrant</a:t>
            </a:r>
            <a:r>
              <a:rPr lang="en-US" dirty="0"/>
              <a:t> (PO)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02061D-4100-1D41-9D9D-013422FDC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8376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Testosterone</a:t>
            </a:r>
            <a:r>
              <a:rPr lang="en-US" b="1" dirty="0"/>
              <a:t>   </a:t>
            </a:r>
            <a:r>
              <a:rPr lang="en-US" sz="1900" dirty="0"/>
              <a:t>“Androgen Deprivation Therapy”</a:t>
            </a:r>
            <a:endParaRPr lang="en-US" sz="1900" u="sng" dirty="0"/>
          </a:p>
          <a:p>
            <a:r>
              <a:rPr lang="en-US" dirty="0"/>
              <a:t>GnRH agonists/antagonists</a:t>
            </a:r>
          </a:p>
          <a:p>
            <a:pPr lvl="1"/>
            <a:r>
              <a:rPr lang="en-US" dirty="0"/>
              <a:t>Leuprolide (IM/SC)</a:t>
            </a:r>
          </a:p>
          <a:p>
            <a:pPr lvl="1"/>
            <a:r>
              <a:rPr lang="en-US" dirty="0" err="1"/>
              <a:t>Degarelix</a:t>
            </a:r>
            <a:r>
              <a:rPr lang="en-US" dirty="0"/>
              <a:t> (SC), </a:t>
            </a:r>
            <a:r>
              <a:rPr lang="en-US" dirty="0" err="1"/>
              <a:t>Relugolix</a:t>
            </a:r>
            <a:r>
              <a:rPr lang="en-US" dirty="0"/>
              <a:t> (PO)</a:t>
            </a:r>
          </a:p>
          <a:p>
            <a:r>
              <a:rPr lang="en-US" dirty="0"/>
              <a:t>CYP17 inhibitor</a:t>
            </a:r>
          </a:p>
          <a:p>
            <a:pPr lvl="1"/>
            <a:r>
              <a:rPr lang="en-US" dirty="0"/>
              <a:t>Abiraterone</a:t>
            </a:r>
          </a:p>
          <a:p>
            <a:pPr lvl="1"/>
            <a:endParaRPr lang="en-US" dirty="0"/>
          </a:p>
          <a:p>
            <a:r>
              <a:rPr lang="en-US" dirty="0"/>
              <a:t>Androgen receptor antagonists</a:t>
            </a:r>
          </a:p>
          <a:p>
            <a:pPr lvl="1"/>
            <a:r>
              <a:rPr lang="en-US" dirty="0"/>
              <a:t>Bicalutamide</a:t>
            </a:r>
          </a:p>
          <a:p>
            <a:pPr lvl="1"/>
            <a:r>
              <a:rPr lang="en-US" dirty="0"/>
              <a:t>Enzalutamide, Apalutamide, </a:t>
            </a:r>
            <a:r>
              <a:rPr lang="en-US" dirty="0" err="1"/>
              <a:t>Darolutamide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BE25F4-DE0B-3D47-A214-7589D67735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80" r="36125"/>
          <a:stretch/>
        </p:blipFill>
        <p:spPr>
          <a:xfrm>
            <a:off x="9813956" y="529453"/>
            <a:ext cx="2378044" cy="5321587"/>
          </a:xfrm>
          <a:prstGeom prst="rect">
            <a:avLst/>
          </a:prstGeom>
        </p:spPr>
      </p:pic>
      <p:pic>
        <p:nvPicPr>
          <p:cNvPr id="5124" name="Picture 4" descr="ENDOCRINE GLANDS- DRAG and Drop">
            <a:extLst>
              <a:ext uri="{FF2B5EF4-FFF2-40B4-BE49-F238E27FC236}">
                <a16:creationId xmlns:a16="http://schemas.microsoft.com/office/drawing/2014/main" id="{7A0DF589-49BF-FF4A-A7DB-24BEF56E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15" y="3124389"/>
            <a:ext cx="1034861" cy="103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883D-901B-794A-8906-9CA5828B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Tamoxifen vs 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3C04C-43FA-FD41-9966-542D5BE6A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Tamoxifen can be used in pre and post-menopausal women</a:t>
            </a:r>
          </a:p>
          <a:p>
            <a:r>
              <a:rPr lang="en-US" dirty="0"/>
              <a:t>AIs must be combined with ovarian suppression (GnRH agonist </a:t>
            </a:r>
            <a:r>
              <a:rPr lang="en-US" dirty="0" err="1"/>
              <a:t>goserelin</a:t>
            </a:r>
            <a:r>
              <a:rPr lang="en-US" dirty="0"/>
              <a:t>) if used in pre-menopausal women</a:t>
            </a:r>
          </a:p>
          <a:p>
            <a:r>
              <a:rPr lang="en-US" dirty="0"/>
              <a:t>Common toxicities</a:t>
            </a:r>
          </a:p>
          <a:p>
            <a:pPr lvl="1"/>
            <a:r>
              <a:rPr lang="en-US" dirty="0"/>
              <a:t>Vasomotor symptoms (hot flashes)</a:t>
            </a:r>
          </a:p>
          <a:p>
            <a:pPr lvl="1"/>
            <a:r>
              <a:rPr lang="en-US" dirty="0"/>
              <a:t>Arthralgias</a:t>
            </a:r>
          </a:p>
          <a:p>
            <a:pPr lvl="1"/>
            <a:r>
              <a:rPr lang="en-US" dirty="0"/>
              <a:t>Vaginal dryness, sexual dysfunction</a:t>
            </a:r>
          </a:p>
          <a:p>
            <a:pPr lvl="1"/>
            <a:r>
              <a:rPr lang="en-US" dirty="0"/>
              <a:t>Mood changes – depression, anxiety, irritability, insomnia, fatigue</a:t>
            </a:r>
          </a:p>
          <a:p>
            <a:r>
              <a:rPr lang="en-US" dirty="0"/>
              <a:t>Tamoxifen</a:t>
            </a:r>
          </a:p>
          <a:p>
            <a:pPr lvl="1"/>
            <a:r>
              <a:rPr lang="en-US" dirty="0"/>
              <a:t>Increases bone density</a:t>
            </a:r>
          </a:p>
          <a:p>
            <a:pPr lvl="1"/>
            <a:r>
              <a:rPr lang="en-US" dirty="0"/>
              <a:t>VTE</a:t>
            </a:r>
          </a:p>
          <a:p>
            <a:pPr lvl="1"/>
            <a:r>
              <a:rPr lang="en-US" dirty="0"/>
              <a:t>Uterine cancer – any new abnormal uterine bleeding should be evaluated</a:t>
            </a:r>
          </a:p>
          <a:p>
            <a:r>
              <a:rPr lang="en-US" dirty="0"/>
              <a:t>AIs </a:t>
            </a:r>
          </a:p>
          <a:p>
            <a:pPr lvl="1"/>
            <a:r>
              <a:rPr lang="en-US" dirty="0"/>
              <a:t>Decrease bone density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57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CAFA-EF5E-B84D-8C01-485DBCE9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Abiraterone &amp; ARAs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FB701-88B9-7149-AFB6-13C913201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of these intensify the toxicities of ADT</a:t>
            </a:r>
          </a:p>
          <a:p>
            <a:pPr lvl="1"/>
            <a:r>
              <a:rPr lang="en-US" dirty="0"/>
              <a:t>Vasomotor symptoms (hot flashes)</a:t>
            </a:r>
          </a:p>
          <a:p>
            <a:pPr lvl="1"/>
            <a:r>
              <a:rPr lang="en-US" dirty="0"/>
              <a:t>Decreased bone density</a:t>
            </a:r>
          </a:p>
          <a:p>
            <a:pPr lvl="1"/>
            <a:r>
              <a:rPr lang="en-US" dirty="0"/>
              <a:t>Loss of skeletal muscle, increased adiposity</a:t>
            </a:r>
          </a:p>
          <a:p>
            <a:pPr lvl="1"/>
            <a:r>
              <a:rPr lang="en-US" dirty="0"/>
              <a:t>Anhedonia, erectile dysfunction</a:t>
            </a:r>
          </a:p>
          <a:p>
            <a:pPr lvl="1"/>
            <a:r>
              <a:rPr lang="en-US" dirty="0"/>
              <a:t>Mood changes – depression, anxiety, irritability, insomnia, fatigue</a:t>
            </a:r>
          </a:p>
          <a:p>
            <a:r>
              <a:rPr lang="en-US" dirty="0"/>
              <a:t>Abiraterone </a:t>
            </a:r>
          </a:p>
          <a:p>
            <a:pPr lvl="1"/>
            <a:r>
              <a:rPr lang="en-US" dirty="0"/>
              <a:t>Must be taken on an empty stomach</a:t>
            </a:r>
          </a:p>
          <a:p>
            <a:pPr lvl="1"/>
            <a:r>
              <a:rPr lang="en-US" dirty="0"/>
              <a:t>Must be given with prednisone 5mg to prevent mineralocorticoid excess</a:t>
            </a:r>
          </a:p>
          <a:p>
            <a:pPr lvl="1"/>
            <a:r>
              <a:rPr lang="en-US" dirty="0"/>
              <a:t>Can worsen baseline hypertension/diabetes</a:t>
            </a:r>
          </a:p>
          <a:p>
            <a:pPr lvl="1"/>
            <a:r>
              <a:rPr lang="en-US" dirty="0"/>
              <a:t>Early hepatotoxicity – monitor LFTs every 2 weeks for 3 months when starting</a:t>
            </a:r>
          </a:p>
        </p:txBody>
      </p:sp>
    </p:spTree>
    <p:extLst>
      <p:ext uri="{BB962C8B-B14F-4D97-AF65-F5344CB8AC3E}">
        <p14:creationId xmlns:p14="http://schemas.microsoft.com/office/powerpoint/2010/main" val="937683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E43D-3834-EC4E-803F-D2728458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BAC8-D44B-3749-AF6D-68E4F2D4C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anti-cancer drugs are dispensed by specialty pharmacies</a:t>
            </a:r>
          </a:p>
          <a:p>
            <a:r>
              <a:rPr lang="en-US" dirty="0"/>
              <a:t>Cytotoxic chemotherapy is rarely given in PO form; </a:t>
            </a:r>
            <a:r>
              <a:rPr lang="en-US" dirty="0" err="1"/>
              <a:t>capecitebine</a:t>
            </a:r>
            <a:r>
              <a:rPr lang="en-US" dirty="0"/>
              <a:t> is the most common</a:t>
            </a:r>
          </a:p>
          <a:p>
            <a:r>
              <a:rPr lang="en-US" dirty="0"/>
              <a:t>Tyrosine kinase inhibitors block the proteins cancer cells use to grow</a:t>
            </a:r>
          </a:p>
          <a:p>
            <a:pPr lvl="1"/>
            <a:r>
              <a:rPr lang="en-US" dirty="0"/>
              <a:t>There’s a new one every month and they all have unique toxicities and monitoring parameters – so check the FDA label!</a:t>
            </a:r>
          </a:p>
          <a:p>
            <a:r>
              <a:rPr lang="en-US" dirty="0" err="1"/>
              <a:t>IMiDs</a:t>
            </a:r>
            <a:r>
              <a:rPr lang="en-US" dirty="0"/>
              <a:t> in multiple myeloma require use of the FDA REMS program</a:t>
            </a:r>
          </a:p>
          <a:p>
            <a:r>
              <a:rPr lang="en-US" dirty="0"/>
              <a:t>Many oral anticancer therapies need to be held briefly for surgeries or severe infections</a:t>
            </a:r>
          </a:p>
        </p:txBody>
      </p:sp>
    </p:spTree>
    <p:extLst>
      <p:ext uri="{BB962C8B-B14F-4D97-AF65-F5344CB8AC3E}">
        <p14:creationId xmlns:p14="http://schemas.microsoft.com/office/powerpoint/2010/main" val="830415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DA98E-846C-754F-AA55-1C533B72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7659F-10F4-A644-B403-4F3AE49CD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https://www.myamericannurse.com/cne-oral-chemotherapy/</a:t>
            </a:r>
            <a:endParaRPr lang="en-US" dirty="0"/>
          </a:p>
          <a:p>
            <a:r>
              <a:rPr lang="en-US" dirty="0">
                <a:hlinkClick r:id="rId3"/>
              </a:rPr>
              <a:t>https://www.cancer.gov/news-events/cancer-currents-blog/2020/avapritinib-gist-pdgfra-alteration-fda-approval</a:t>
            </a:r>
            <a:endParaRPr lang="en-US" dirty="0"/>
          </a:p>
          <a:p>
            <a:r>
              <a:rPr lang="en-US" dirty="0">
                <a:hlinkClick r:id="rId4"/>
              </a:rPr>
              <a:t>https://pubmed.ncbi.nlm.nih.gov/34354255/</a:t>
            </a:r>
            <a:endParaRPr lang="en-US" dirty="0"/>
          </a:p>
          <a:p>
            <a:r>
              <a:rPr lang="en-US" dirty="0">
                <a:hlinkClick r:id="rId5"/>
              </a:rPr>
              <a:t>https://www.nature.com/articles/s41573-021-00252-y</a:t>
            </a:r>
            <a:endParaRPr lang="en-US" dirty="0"/>
          </a:p>
          <a:p>
            <a:r>
              <a:rPr lang="en-US" dirty="0">
                <a:hlinkClick r:id="rId6"/>
              </a:rPr>
              <a:t>https://www.nature.com/articles/s41392-024-01899-w</a:t>
            </a:r>
            <a:endParaRPr lang="en-US" dirty="0"/>
          </a:p>
          <a:p>
            <a:r>
              <a:rPr lang="en-US" dirty="0">
                <a:hlinkClick r:id="rId7"/>
              </a:rPr>
              <a:t>https://www.nature.com/articles/s41392-022-01168-8</a:t>
            </a:r>
            <a:endParaRPr lang="en-US" dirty="0"/>
          </a:p>
          <a:p>
            <a:r>
              <a:rPr lang="en-US" dirty="0">
                <a:hlinkClick r:id="rId8"/>
              </a:rPr>
              <a:t>https://www.drugs.com/image/xeloda-images.html</a:t>
            </a:r>
            <a:endParaRPr lang="en-US" dirty="0"/>
          </a:p>
          <a:p>
            <a:r>
              <a:rPr lang="en-US" dirty="0">
                <a:hlinkClick r:id="rId9"/>
              </a:rPr>
              <a:t>https://www.cellsignal.com/learn-and-support/protein-kinases/human-protein-kinases-overview</a:t>
            </a:r>
            <a:endParaRPr lang="en-US" dirty="0"/>
          </a:p>
          <a:p>
            <a:r>
              <a:rPr lang="en-US" dirty="0">
                <a:hlinkClick r:id="rId10"/>
              </a:rPr>
              <a:t>https://www.sciencedirect.com/science/article/pii/S0092867423002167?s=08</a:t>
            </a:r>
            <a:endParaRPr lang="en-US" dirty="0"/>
          </a:p>
          <a:p>
            <a:r>
              <a:rPr lang="en-US" dirty="0">
                <a:hlinkClick r:id="rId11"/>
              </a:rPr>
              <a:t>https://pubmed.ncbi.nlm.nih.gov/40252783/</a:t>
            </a:r>
            <a:endParaRPr lang="en-US" dirty="0"/>
          </a:p>
          <a:p>
            <a:r>
              <a:rPr lang="en-US" dirty="0">
                <a:hlinkClick r:id="rId12"/>
              </a:rPr>
              <a:t>https://nap.nationalacademies.org/read/25956/chapter/5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9D0FA6-E65E-BC40-A714-5ADDAA3DC13B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82DA8D7-844B-F040-86F1-688771B74B6A}"/>
              </a:ext>
            </a:extLst>
          </p:cNvPr>
          <p:cNvSpPr txBox="1"/>
          <p:nvPr/>
        </p:nvSpPr>
        <p:spPr>
          <a:xfrm>
            <a:off x="0" y="3474602"/>
            <a:ext cx="2200602" cy="338554"/>
          </a:xfrm>
          <a:prstGeom prst="rect">
            <a:avLst/>
          </a:prstGeom>
          <a:solidFill>
            <a:srgbClr val="F6E8C6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B.A. (Before Anesthesia)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9D4ED-1A02-FF48-ABAB-111B1F8D9F47}"/>
              </a:ext>
            </a:extLst>
          </p:cNvPr>
          <p:cNvSpPr txBox="1"/>
          <p:nvPr/>
        </p:nvSpPr>
        <p:spPr>
          <a:xfrm>
            <a:off x="26405" y="1767007"/>
            <a:ext cx="185198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Hippocrates (Greek)</a:t>
            </a:r>
          </a:p>
          <a:p>
            <a:r>
              <a:rPr lang="en-US" sz="1600" dirty="0"/>
              <a:t>  </a:t>
            </a:r>
            <a:r>
              <a:rPr lang="en-US" sz="1600" i="1" dirty="0"/>
              <a:t>“</a:t>
            </a:r>
            <a:r>
              <a:rPr lang="en-US" sz="1600" i="1" dirty="0" err="1"/>
              <a:t>Carcinos</a:t>
            </a:r>
            <a:r>
              <a:rPr lang="en-US" sz="1600" i="1" dirty="0"/>
              <a:t>”</a:t>
            </a:r>
            <a:endParaRPr lang="en-US" sz="1600" dirty="0"/>
          </a:p>
          <a:p>
            <a:r>
              <a:rPr lang="en-US" sz="1600" dirty="0"/>
              <a:t>Galen (Greek)</a:t>
            </a:r>
          </a:p>
          <a:p>
            <a:r>
              <a:rPr lang="en-US" sz="1600" dirty="0"/>
              <a:t>  </a:t>
            </a:r>
            <a:r>
              <a:rPr lang="en-US" sz="1600" i="1" dirty="0"/>
              <a:t>“</a:t>
            </a:r>
            <a:r>
              <a:rPr lang="en-US" sz="1600" i="1" dirty="0" err="1"/>
              <a:t>oncos</a:t>
            </a:r>
            <a:r>
              <a:rPr lang="en-US" sz="1600" i="1" dirty="0"/>
              <a:t>”</a:t>
            </a:r>
          </a:p>
          <a:p>
            <a:r>
              <a:rPr lang="en-US" sz="1600" dirty="0" err="1"/>
              <a:t>Celsus</a:t>
            </a:r>
            <a:r>
              <a:rPr lang="en-US" sz="1600" dirty="0"/>
              <a:t> (Roman)</a:t>
            </a:r>
          </a:p>
          <a:p>
            <a:r>
              <a:rPr lang="en-US" sz="1600" dirty="0"/>
              <a:t>   </a:t>
            </a:r>
            <a:r>
              <a:rPr lang="en-US" sz="1600" i="1" dirty="0"/>
              <a:t>“Cancer”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D2254-131E-B143-8590-10E379EB83D2}"/>
              </a:ext>
            </a:extLst>
          </p:cNvPr>
          <p:cNvSpPr txBox="1"/>
          <p:nvPr/>
        </p:nvSpPr>
        <p:spPr>
          <a:xfrm>
            <a:off x="1653369" y="4305857"/>
            <a:ext cx="109446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1840’s</a:t>
            </a:r>
          </a:p>
          <a:p>
            <a:pPr algn="ctr"/>
            <a:r>
              <a:rPr lang="en-US" sz="1600" dirty="0"/>
              <a:t>General </a:t>
            </a:r>
          </a:p>
          <a:p>
            <a:pPr algn="ctr"/>
            <a:r>
              <a:rPr lang="en-US" sz="1600" dirty="0"/>
              <a:t>anesthesia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82B87-E899-C647-AAF9-100CF0489C6D}"/>
              </a:ext>
            </a:extLst>
          </p:cNvPr>
          <p:cNvSpPr txBox="1"/>
          <p:nvPr/>
        </p:nvSpPr>
        <p:spPr>
          <a:xfrm>
            <a:off x="2172639" y="2286908"/>
            <a:ext cx="167154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Theodor </a:t>
            </a:r>
            <a:r>
              <a:rPr lang="en-US" sz="1600" dirty="0" err="1"/>
              <a:t>Bilroth</a:t>
            </a:r>
            <a:endParaRPr lang="en-US" sz="1600" dirty="0"/>
          </a:p>
          <a:p>
            <a:r>
              <a:rPr lang="en-US" sz="1600" dirty="0"/>
              <a:t>Sampson Handley</a:t>
            </a:r>
          </a:p>
          <a:p>
            <a:r>
              <a:rPr lang="en-US" sz="1600" dirty="0"/>
              <a:t>William Halstead</a:t>
            </a:r>
          </a:p>
          <a:p>
            <a:r>
              <a:rPr lang="en-US" sz="1600" dirty="0"/>
              <a:t>Stephen Paget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B404A-5B28-3B4D-96CE-A7F19B41EE69}"/>
              </a:ext>
            </a:extLst>
          </p:cNvPr>
          <p:cNvSpPr txBox="1"/>
          <p:nvPr/>
        </p:nvSpPr>
        <p:spPr>
          <a:xfrm>
            <a:off x="2200602" y="3480267"/>
            <a:ext cx="1930721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19</a:t>
            </a:r>
            <a:r>
              <a:rPr lang="en-US" sz="1600" baseline="30000" dirty="0"/>
              <a:t>th</a:t>
            </a:r>
            <a:r>
              <a:rPr lang="en-US" sz="1600" dirty="0"/>
              <a:t> century: Surgery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25847C-E987-5643-9072-108F1EA8D19A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2200602" y="3804424"/>
            <a:ext cx="0" cy="50143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EB34CB8-619F-7346-9CB4-589815A9C7E5}"/>
              </a:ext>
            </a:extLst>
          </p:cNvPr>
          <p:cNvSpPr txBox="1"/>
          <p:nvPr/>
        </p:nvSpPr>
        <p:spPr>
          <a:xfrm>
            <a:off x="3847760" y="4085889"/>
            <a:ext cx="212933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/>
              <a:t>1940 Charles Huggins</a:t>
            </a:r>
          </a:p>
          <a:p>
            <a:r>
              <a:rPr lang="en-US" dirty="0"/>
              <a:t>Orchiectomy in prostate cancer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B434BA-E526-014F-AEB2-3349AA9686D2}"/>
              </a:ext>
            </a:extLst>
          </p:cNvPr>
          <p:cNvSpPr txBox="1"/>
          <p:nvPr/>
        </p:nvSpPr>
        <p:spPr>
          <a:xfrm>
            <a:off x="4053164" y="1878062"/>
            <a:ext cx="288732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/>
              <a:t>1896 Wilhelm Conrad Roentgen</a:t>
            </a:r>
          </a:p>
          <a:p>
            <a:r>
              <a:rPr lang="en-US" dirty="0"/>
              <a:t>X ray’s discovered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A75028-12A8-4345-95DF-A492E5788624}"/>
              </a:ext>
            </a:extLst>
          </p:cNvPr>
          <p:cNvSpPr txBox="1"/>
          <p:nvPr/>
        </p:nvSpPr>
        <p:spPr>
          <a:xfrm>
            <a:off x="3391588" y="4987318"/>
            <a:ext cx="308971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/>
              <a:t>1956 First metastatic cancer cure from chemotherapy alone (choriocarcinoma)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6DE2C-4C21-224B-B6A9-53958DFBFA16}"/>
              </a:ext>
            </a:extLst>
          </p:cNvPr>
          <p:cNvSpPr txBox="1"/>
          <p:nvPr/>
        </p:nvSpPr>
        <p:spPr>
          <a:xfrm>
            <a:off x="4311728" y="2565782"/>
            <a:ext cx="277332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/>
              <a:t>1917 Mustard gas used in WWI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92E949-1C4D-E34F-B67B-0F3EF5BEEC48}"/>
              </a:ext>
            </a:extLst>
          </p:cNvPr>
          <p:cNvSpPr txBox="1"/>
          <p:nvPr/>
        </p:nvSpPr>
        <p:spPr>
          <a:xfrm>
            <a:off x="4127306" y="3474602"/>
            <a:ext cx="3662093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20</a:t>
            </a:r>
            <a:r>
              <a:rPr lang="en-US" sz="1600" baseline="30000" dirty="0"/>
              <a:t>th</a:t>
            </a:r>
            <a:r>
              <a:rPr lang="en-US" sz="1600" dirty="0"/>
              <a:t> century: radiation and chemotherapy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DE337A-1727-8244-80F5-8CE405BC1418}"/>
              </a:ext>
            </a:extLst>
          </p:cNvPr>
          <p:cNvSpPr txBox="1"/>
          <p:nvPr/>
        </p:nvSpPr>
        <p:spPr>
          <a:xfrm>
            <a:off x="6677954" y="4053661"/>
            <a:ext cx="275770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1990s first approval of monoclonal antibody therapy (rituximab, trastuzumab)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969E7C-B70A-1543-B842-C26F5B94824F}"/>
              </a:ext>
            </a:extLst>
          </p:cNvPr>
          <p:cNvSpPr txBox="1"/>
          <p:nvPr/>
        </p:nvSpPr>
        <p:spPr>
          <a:xfrm>
            <a:off x="9546297" y="4085888"/>
            <a:ext cx="17747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2010 first approval of cellular therapy (</a:t>
            </a:r>
            <a:r>
              <a:rPr lang="en-US" sz="1600" dirty="0" err="1"/>
              <a:t>Sipuleucel</a:t>
            </a:r>
            <a:r>
              <a:rPr lang="en-US" sz="1600" dirty="0"/>
              <a:t>-T)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7AC7F9-EA2F-774E-93FA-706FFDA28AE1}"/>
              </a:ext>
            </a:extLst>
          </p:cNvPr>
          <p:cNvSpPr txBox="1"/>
          <p:nvPr/>
        </p:nvSpPr>
        <p:spPr>
          <a:xfrm>
            <a:off x="9127988" y="2300173"/>
            <a:ext cx="221253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2004 first VEGF-targeted therapy approval (bevacizumab)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A6F157-F6E6-F947-B60A-BA0A86AC2833}"/>
              </a:ext>
            </a:extLst>
          </p:cNvPr>
          <p:cNvGrpSpPr/>
          <p:nvPr/>
        </p:nvGrpSpPr>
        <p:grpSpPr>
          <a:xfrm>
            <a:off x="7216819" y="386813"/>
            <a:ext cx="1790426" cy="2778998"/>
            <a:chOff x="10635517" y="-383428"/>
            <a:chExt cx="1790426" cy="27789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F98AB1-763B-4843-867F-9B00D9D00789}"/>
                </a:ext>
              </a:extLst>
            </p:cNvPr>
            <p:cNvSpPr txBox="1"/>
            <p:nvPr/>
          </p:nvSpPr>
          <p:spPr>
            <a:xfrm>
              <a:off x="10635517" y="1564573"/>
              <a:ext cx="1790426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2001 Imatinib on the front cover of TIME</a:t>
              </a:r>
            </a:p>
          </p:txBody>
        </p:sp>
        <p:pic>
          <p:nvPicPr>
            <p:cNvPr id="13314" name="Picture 2" descr="Time Magazine May 28 2001 There is New Ammunition in the War Against  Cancer: Time Magazine: Amazon.com: Books">
              <a:extLst>
                <a:ext uri="{FF2B5EF4-FFF2-40B4-BE49-F238E27FC236}">
                  <a16:creationId xmlns:a16="http://schemas.microsoft.com/office/drawing/2014/main" id="{D7C35C76-25DA-1A4F-B323-5CB0D20A4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5517" y="-383428"/>
              <a:ext cx="1721268" cy="1942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4E8AC8-EE3F-BB42-A51A-1D624586EAFD}"/>
              </a:ext>
            </a:extLst>
          </p:cNvPr>
          <p:cNvCxnSpPr>
            <a:cxnSpLocks/>
          </p:cNvCxnSpPr>
          <p:nvPr/>
        </p:nvCxnSpPr>
        <p:spPr>
          <a:xfrm>
            <a:off x="4079969" y="2462837"/>
            <a:ext cx="0" cy="91384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032ED5E-97D4-3A4A-B516-B292AAA70489}"/>
              </a:ext>
            </a:extLst>
          </p:cNvPr>
          <p:cNvCxnSpPr>
            <a:cxnSpLocks/>
          </p:cNvCxnSpPr>
          <p:nvPr/>
        </p:nvCxnSpPr>
        <p:spPr>
          <a:xfrm>
            <a:off x="4346665" y="2915095"/>
            <a:ext cx="0" cy="50143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46D3CFE-CBCF-4143-BCB7-8AA0F765CF8E}"/>
              </a:ext>
            </a:extLst>
          </p:cNvPr>
          <p:cNvSpPr txBox="1"/>
          <p:nvPr/>
        </p:nvSpPr>
        <p:spPr>
          <a:xfrm>
            <a:off x="7789399" y="3485610"/>
            <a:ext cx="4107856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1990s – present: targeted and immune therapy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45A7AE3-C823-6A48-9116-4A555AC3BB25}"/>
              </a:ext>
            </a:extLst>
          </p:cNvPr>
          <p:cNvCxnSpPr>
            <a:cxnSpLocks/>
          </p:cNvCxnSpPr>
          <p:nvPr/>
        </p:nvCxnSpPr>
        <p:spPr>
          <a:xfrm>
            <a:off x="5958352" y="3824164"/>
            <a:ext cx="0" cy="25071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F2902B9-57B4-0F42-9E10-C2EA96E0DE4C}"/>
              </a:ext>
            </a:extLst>
          </p:cNvPr>
          <p:cNvCxnSpPr>
            <a:cxnSpLocks/>
          </p:cNvCxnSpPr>
          <p:nvPr/>
        </p:nvCxnSpPr>
        <p:spPr>
          <a:xfrm>
            <a:off x="6468942" y="3813156"/>
            <a:ext cx="0" cy="117416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6EE5E76-B17F-9E47-BE88-2048F69DB5F8}"/>
              </a:ext>
            </a:extLst>
          </p:cNvPr>
          <p:cNvSpPr txBox="1"/>
          <p:nvPr/>
        </p:nvSpPr>
        <p:spPr>
          <a:xfrm>
            <a:off x="9757306" y="4987318"/>
            <a:ext cx="195995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dirty="0"/>
              <a:t>2011 first checkpoint inhibitor approval (ipilimumab)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D76628-996A-3E49-B4AA-E495407792D6}"/>
              </a:ext>
            </a:extLst>
          </p:cNvPr>
          <p:cNvCxnSpPr>
            <a:cxnSpLocks/>
          </p:cNvCxnSpPr>
          <p:nvPr/>
        </p:nvCxnSpPr>
        <p:spPr>
          <a:xfrm>
            <a:off x="7789399" y="3802944"/>
            <a:ext cx="0" cy="25071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9EEACE-66EA-994B-97D6-EBFCEA4422EC}"/>
              </a:ext>
            </a:extLst>
          </p:cNvPr>
          <p:cNvCxnSpPr>
            <a:cxnSpLocks/>
          </p:cNvCxnSpPr>
          <p:nvPr/>
        </p:nvCxnSpPr>
        <p:spPr>
          <a:xfrm>
            <a:off x="8564279" y="3165811"/>
            <a:ext cx="0" cy="25071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47FC270-F1D5-E841-B506-57F1768EB2AD}"/>
              </a:ext>
            </a:extLst>
          </p:cNvPr>
          <p:cNvCxnSpPr>
            <a:cxnSpLocks/>
          </p:cNvCxnSpPr>
          <p:nvPr/>
        </p:nvCxnSpPr>
        <p:spPr>
          <a:xfrm>
            <a:off x="9546297" y="3131170"/>
            <a:ext cx="0" cy="25071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0AC5EC-B897-C448-96E6-1A7162154D0F}"/>
              </a:ext>
            </a:extLst>
          </p:cNvPr>
          <p:cNvCxnSpPr>
            <a:cxnSpLocks/>
          </p:cNvCxnSpPr>
          <p:nvPr/>
        </p:nvCxnSpPr>
        <p:spPr>
          <a:xfrm>
            <a:off x="10937235" y="3835171"/>
            <a:ext cx="0" cy="25071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3A26F7-A630-3348-B94F-E2DFFF12F6B2}"/>
              </a:ext>
            </a:extLst>
          </p:cNvPr>
          <p:cNvCxnSpPr>
            <a:cxnSpLocks/>
          </p:cNvCxnSpPr>
          <p:nvPr/>
        </p:nvCxnSpPr>
        <p:spPr>
          <a:xfrm>
            <a:off x="11589280" y="3824164"/>
            <a:ext cx="0" cy="116315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F92EAE8A-7534-6B47-AE45-7866EE13BB01}"/>
              </a:ext>
            </a:extLst>
          </p:cNvPr>
          <p:cNvSpPr txBox="1">
            <a:spLocks/>
          </p:cNvSpPr>
          <p:nvPr/>
        </p:nvSpPr>
        <p:spPr>
          <a:xfrm>
            <a:off x="0" y="521812"/>
            <a:ext cx="7395099" cy="678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Treating Cancer: A Brief History</a:t>
            </a:r>
          </a:p>
        </p:txBody>
      </p:sp>
    </p:spTree>
    <p:extLst>
      <p:ext uri="{BB962C8B-B14F-4D97-AF65-F5344CB8AC3E}">
        <p14:creationId xmlns:p14="http://schemas.microsoft.com/office/powerpoint/2010/main" val="16156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9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FC773-8E1B-9A40-8CA6-11283A9A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therapy logistics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1668F-A994-A443-B0DC-49B63B9E4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why nurses are so critical</a:t>
            </a:r>
          </a:p>
        </p:txBody>
      </p:sp>
    </p:spTree>
    <p:extLst>
      <p:ext uri="{BB962C8B-B14F-4D97-AF65-F5344CB8AC3E}">
        <p14:creationId xmlns:p14="http://schemas.microsoft.com/office/powerpoint/2010/main" val="175125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98D9-7CDA-5B4A-8B7A-6332C42B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vs PO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992A5D-FF6C-1F48-B2A2-5331E3AA1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659876"/>
              </p:ext>
            </p:extLst>
          </p:nvPr>
        </p:nvGraphicFramePr>
        <p:xfrm>
          <a:off x="580208" y="1517469"/>
          <a:ext cx="11031583" cy="146304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270760">
                  <a:extLst>
                    <a:ext uri="{9D8B030D-6E8A-4147-A177-3AD203B41FA5}">
                      <a16:colId xmlns:a16="http://schemas.microsoft.com/office/drawing/2014/main" val="224392629"/>
                    </a:ext>
                  </a:extLst>
                </a:gridCol>
                <a:gridCol w="3767546">
                  <a:extLst>
                    <a:ext uri="{9D8B030D-6E8A-4147-A177-3AD203B41FA5}">
                      <a16:colId xmlns:a16="http://schemas.microsoft.com/office/drawing/2014/main" val="516355852"/>
                    </a:ext>
                  </a:extLst>
                </a:gridCol>
                <a:gridCol w="4993277">
                  <a:extLst>
                    <a:ext uri="{9D8B030D-6E8A-4147-A177-3AD203B41FA5}">
                      <a16:colId xmlns:a16="http://schemas.microsoft.com/office/drawing/2014/main" val="2261684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6560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Insurance Coverage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Medical benefit (e.g. Part 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Pharmacy benefit (e.g. Part 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869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Cost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Visit-based cost-sharing (co-pays, etc.)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Drug-tier based; often higher out-of-pocket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845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Administration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Healthcare provider in clinic/hospital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Self-administered at home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966559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915FED6-AB20-2942-B91D-F45FD5639F8B}"/>
              </a:ext>
            </a:extLst>
          </p:cNvPr>
          <p:cNvSpPr txBox="1">
            <a:spLocks/>
          </p:cNvSpPr>
          <p:nvPr/>
        </p:nvSpPr>
        <p:spPr>
          <a:xfrm>
            <a:off x="838200" y="3627672"/>
            <a:ext cx="10515600" cy="56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Specialty Pharmacy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0C9E79-8F63-8447-9E7F-46B276047CBB}"/>
              </a:ext>
            </a:extLst>
          </p:cNvPr>
          <p:cNvSpPr txBox="1">
            <a:spLocks/>
          </p:cNvSpPr>
          <p:nvPr/>
        </p:nvSpPr>
        <p:spPr>
          <a:xfrm>
            <a:off x="838200" y="4406532"/>
            <a:ext cx="10515600" cy="1866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Dispenses complex and high-cost medications that are not available at retail pharmacies</a:t>
            </a:r>
          </a:p>
          <a:p>
            <a:r>
              <a:rPr lang="en-US" dirty="0"/>
              <a:t>Provides patient support (education, adherence, prior authorizations)</a:t>
            </a:r>
          </a:p>
          <a:p>
            <a:r>
              <a:rPr lang="en-US" dirty="0"/>
              <a:t>Ships medications directly to the patient’s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2258-CA4A-8746-8CA7-896080E4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vs 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75EC-B632-4148-99FD-CC07D851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No need for central venous access</a:t>
            </a:r>
          </a:p>
          <a:p>
            <a:pPr lvl="1"/>
            <a:r>
              <a:rPr lang="en-US" dirty="0"/>
              <a:t>No need to spend time in infusion – less time off work, less transportation needs, travel flexibility</a:t>
            </a:r>
          </a:p>
          <a:p>
            <a:r>
              <a:rPr lang="en-US" dirty="0"/>
              <a:t>Drawbacks </a:t>
            </a:r>
          </a:p>
          <a:p>
            <a:pPr lvl="1"/>
            <a:r>
              <a:rPr lang="en-US" dirty="0"/>
              <a:t>Efficacy depends on patient/family administration</a:t>
            </a:r>
          </a:p>
          <a:p>
            <a:pPr lvl="1"/>
            <a:r>
              <a:rPr lang="en-US" dirty="0"/>
              <a:t>Assessments prior to starting</a:t>
            </a:r>
          </a:p>
          <a:p>
            <a:pPr lvl="2"/>
            <a:r>
              <a:rPr lang="en-US" dirty="0"/>
              <a:t>Ability to swallow pills (few can be crushed)</a:t>
            </a:r>
          </a:p>
          <a:p>
            <a:pPr lvl="2"/>
            <a:r>
              <a:rPr lang="en-US" dirty="0"/>
              <a:t>Cognitive capacity and ability to adhere to medication schedule</a:t>
            </a:r>
          </a:p>
          <a:p>
            <a:pPr lvl="1"/>
            <a:r>
              <a:rPr lang="en-US" dirty="0"/>
              <a:t>Fewer interactions with healthcare = less direct monitoring for toxicity</a:t>
            </a:r>
          </a:p>
        </p:txBody>
      </p:sp>
    </p:spTree>
    <p:extLst>
      <p:ext uri="{BB962C8B-B14F-4D97-AF65-F5344CB8AC3E}">
        <p14:creationId xmlns:p14="http://schemas.microsoft.com/office/powerpoint/2010/main" val="47455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17D7-39E8-514B-B734-027B126B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Cytotoxic Chemotherapy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7769A-9693-5F44-AD8C-719582AF7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Killing cells that grow fast</a:t>
            </a:r>
          </a:p>
        </p:txBody>
      </p:sp>
    </p:spTree>
    <p:extLst>
      <p:ext uri="{BB962C8B-B14F-4D97-AF65-F5344CB8AC3E}">
        <p14:creationId xmlns:p14="http://schemas.microsoft.com/office/powerpoint/2010/main" val="388400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0DB"/>
            </a:gs>
            <a:gs pos="100000">
              <a:srgbClr val="FBDC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9AB2B-C30B-BA46-8590-CFDF96BE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6" b="74899"/>
          <a:stretch/>
        </p:blipFill>
        <p:spPr>
          <a:xfrm>
            <a:off x="0" y="0"/>
            <a:ext cx="12192000" cy="2552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A131B9-62E2-AD4E-9B05-1FBC4671D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92" t="24943" r="1313" b="38813"/>
          <a:stretch/>
        </p:blipFill>
        <p:spPr>
          <a:xfrm>
            <a:off x="0" y="2535477"/>
            <a:ext cx="4596714" cy="4322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99538-3301-6B4A-9B59-7F29E82B8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4" t="24943" r="50108" b="31917"/>
          <a:stretch/>
        </p:blipFill>
        <p:spPr>
          <a:xfrm>
            <a:off x="4596714" y="2552106"/>
            <a:ext cx="3780516" cy="4322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400F61-E944-0F47-BF95-52912B8FD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36" t="60804" b="18841"/>
          <a:stretch/>
        </p:blipFill>
        <p:spPr>
          <a:xfrm>
            <a:off x="8374347" y="4305895"/>
            <a:ext cx="3820536" cy="1966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435D4D-6A34-5F42-8320-622CEC45A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36" t="80433"/>
          <a:stretch/>
        </p:blipFill>
        <p:spPr>
          <a:xfrm>
            <a:off x="8374347" y="2535702"/>
            <a:ext cx="3820536" cy="1890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BD40D8-9E22-4841-A408-A5F5F949B264}"/>
              </a:ext>
            </a:extLst>
          </p:cNvPr>
          <p:cNvSpPr/>
          <p:nvPr/>
        </p:nvSpPr>
        <p:spPr>
          <a:xfrm>
            <a:off x="372661" y="3314127"/>
            <a:ext cx="812800" cy="25316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D1C4A7-D24B-7945-BE4E-16734C94D830}"/>
              </a:ext>
            </a:extLst>
          </p:cNvPr>
          <p:cNvSpPr/>
          <p:nvPr/>
        </p:nvSpPr>
        <p:spPr>
          <a:xfrm>
            <a:off x="372661" y="3737460"/>
            <a:ext cx="812800" cy="382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88C3D1-28F8-7046-85B1-C21DF18F14C8}"/>
              </a:ext>
            </a:extLst>
          </p:cNvPr>
          <p:cNvSpPr/>
          <p:nvPr/>
        </p:nvSpPr>
        <p:spPr>
          <a:xfrm>
            <a:off x="4837416" y="6436310"/>
            <a:ext cx="812800" cy="1676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35F2C1-27BC-4E41-9394-0963D7493F60}"/>
              </a:ext>
            </a:extLst>
          </p:cNvPr>
          <p:cNvSpPr/>
          <p:nvPr/>
        </p:nvSpPr>
        <p:spPr>
          <a:xfrm>
            <a:off x="4837416" y="4838330"/>
            <a:ext cx="812800" cy="26588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831185-F8C6-1546-8E74-C2AAFA1ED48A}"/>
              </a:ext>
            </a:extLst>
          </p:cNvPr>
          <p:cNvSpPr/>
          <p:nvPr/>
        </p:nvSpPr>
        <p:spPr>
          <a:xfrm>
            <a:off x="4862562" y="3774148"/>
            <a:ext cx="812800" cy="202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249334-C0FE-E347-8097-81C5231134F7}"/>
              </a:ext>
            </a:extLst>
          </p:cNvPr>
          <p:cNvSpPr/>
          <p:nvPr/>
        </p:nvSpPr>
        <p:spPr>
          <a:xfrm>
            <a:off x="8672562" y="3440708"/>
            <a:ext cx="674638" cy="296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BBA803-AD92-D545-B282-9A1833A21CFE}"/>
              </a:ext>
            </a:extLst>
          </p:cNvPr>
          <p:cNvSpPr/>
          <p:nvPr/>
        </p:nvSpPr>
        <p:spPr>
          <a:xfrm>
            <a:off x="4856790" y="5821402"/>
            <a:ext cx="812800" cy="375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F08565-CD61-E849-A28F-EDDE996CC7FE}"/>
              </a:ext>
            </a:extLst>
          </p:cNvPr>
          <p:cNvSpPr/>
          <p:nvPr/>
        </p:nvSpPr>
        <p:spPr>
          <a:xfrm>
            <a:off x="372661" y="4426104"/>
            <a:ext cx="812800" cy="2700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EAF1-CE24-1D44-9E2A-ABBD947B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Capecitebine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9E2B8-7374-2C4B-BA41-EA17FD0C5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6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Prodrug of 5-fluorouracil</a:t>
            </a:r>
          </a:p>
          <a:p>
            <a:r>
              <a:rPr lang="en-US" dirty="0"/>
              <a:t>Typical schedule: BID x14d / off x7d (21d cycle)</a:t>
            </a:r>
          </a:p>
          <a:p>
            <a:r>
              <a:rPr lang="en-US" dirty="0"/>
              <a:t>Dosing is based on BSA; pills only come in 150mg and 500mg tablets</a:t>
            </a:r>
          </a:p>
          <a:p>
            <a:pPr lvl="1"/>
            <a:r>
              <a:rPr lang="en-US" dirty="0"/>
              <a:t>1250mg/m2 x 1.5 m2 BSA = 1875mg</a:t>
            </a:r>
          </a:p>
          <a:p>
            <a:pPr lvl="1"/>
            <a:r>
              <a:rPr lang="en-US" dirty="0"/>
              <a:t>500mg x3 tablets + 150mg x2 tablets = 1800mg</a:t>
            </a:r>
          </a:p>
          <a:p>
            <a:pPr lvl="1"/>
            <a:r>
              <a:rPr lang="en-US" dirty="0"/>
              <a:t>5 tablets twice a day</a:t>
            </a:r>
          </a:p>
          <a:p>
            <a:r>
              <a:rPr lang="en-US" dirty="0"/>
              <a:t>Major toxicities: Hand-foot syndrome, N/V/D, mucositis, myelosuppression</a:t>
            </a:r>
          </a:p>
          <a:p>
            <a:r>
              <a:rPr lang="en-US" dirty="0"/>
              <a:t>DPYD deficiency</a:t>
            </a:r>
          </a:p>
          <a:p>
            <a:pPr lvl="1"/>
            <a:r>
              <a:rPr lang="en-US" dirty="0" err="1"/>
              <a:t>Dihydropyrimadine</a:t>
            </a:r>
            <a:r>
              <a:rPr lang="en-US" dirty="0"/>
              <a:t> dehydrogenase breaks down 5-FU</a:t>
            </a:r>
          </a:p>
          <a:p>
            <a:pPr lvl="1"/>
            <a:r>
              <a:rPr lang="en-US" dirty="0"/>
              <a:t>Deficiency in 2-8% of people</a:t>
            </a:r>
          </a:p>
          <a:p>
            <a:pPr lvl="1"/>
            <a:r>
              <a:rPr lang="en-US" dirty="0"/>
              <a:t>Severe toxicity typically with first cycle of therapy</a:t>
            </a:r>
          </a:p>
        </p:txBody>
      </p:sp>
      <p:pic>
        <p:nvPicPr>
          <p:cNvPr id="1026" name="Picture 2" descr="Pill XELODA 150 Pink Oval is Xeloda">
            <a:extLst>
              <a:ext uri="{FF2B5EF4-FFF2-40B4-BE49-F238E27FC236}">
                <a16:creationId xmlns:a16="http://schemas.microsoft.com/office/drawing/2014/main" id="{71F37CED-A890-D847-9C8A-694AD9A6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41" y="186697"/>
            <a:ext cx="2004162" cy="15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ll XELODA 500 Pink Oval is Xeloda">
            <a:extLst>
              <a:ext uri="{FF2B5EF4-FFF2-40B4-BE49-F238E27FC236}">
                <a16:creationId xmlns:a16="http://schemas.microsoft.com/office/drawing/2014/main" id="{B5ED3B5C-0625-7C40-A98B-A65D3139E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956" y="186698"/>
            <a:ext cx="2004162" cy="15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04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10345</TotalTime>
  <Words>2144</Words>
  <Application>Microsoft Macintosh PowerPoint</Application>
  <PresentationFormat>Widescreen</PresentationFormat>
  <Paragraphs>397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Oral Anticancer Therapy</vt:lpstr>
      <vt:lpstr>Outline</vt:lpstr>
      <vt:lpstr>PowerPoint Presentation</vt:lpstr>
      <vt:lpstr>Oral therapy logistics</vt:lpstr>
      <vt:lpstr>IV vs PO</vt:lpstr>
      <vt:lpstr>IV vs PO</vt:lpstr>
      <vt:lpstr>Cytotoxic Chemotherapy</vt:lpstr>
      <vt:lpstr>PowerPoint Presentation</vt:lpstr>
      <vt:lpstr>Capecitebine</vt:lpstr>
      <vt:lpstr>Tyrosine Kinase Inhibitors (TKIs)</vt:lpstr>
      <vt:lpstr>Tyrosine Kinases and Tumorigenesis</vt:lpstr>
      <vt:lpstr>TKI Alphabet Soup</vt:lpstr>
      <vt:lpstr>PowerPoint Presentation</vt:lpstr>
      <vt:lpstr>PowerPoint Presentation</vt:lpstr>
      <vt:lpstr>TKI Takeaways</vt:lpstr>
      <vt:lpstr>PowerPoint Presentation</vt:lpstr>
      <vt:lpstr>PowerPoint Presentation</vt:lpstr>
      <vt:lpstr>Immunomodulators (IMiDs) in Multiple Myeloma</vt:lpstr>
      <vt:lpstr>How thalidomide shaped drug regulation</vt:lpstr>
      <vt:lpstr>How thalidomide shaped drug regulation</vt:lpstr>
      <vt:lpstr>REMS in practice</vt:lpstr>
      <vt:lpstr>REMS in practice</vt:lpstr>
      <vt:lpstr>IMiDs</vt:lpstr>
      <vt:lpstr>Hormone suppressing therapy</vt:lpstr>
      <vt:lpstr>Hormone suppressing agents</vt:lpstr>
      <vt:lpstr>Tamoxifen vs AIs</vt:lpstr>
      <vt:lpstr>Abiraterone &amp; ARAs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Miheer Pujara</dc:creator>
  <cp:lastModifiedBy>Miheer Pujara</cp:lastModifiedBy>
  <cp:revision>22</cp:revision>
  <dcterms:created xsi:type="dcterms:W3CDTF">2025-04-25T13:53:18Z</dcterms:created>
  <dcterms:modified xsi:type="dcterms:W3CDTF">2025-05-03T08:43:07Z</dcterms:modified>
</cp:coreProperties>
</file>